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15013"/>
          </a:xfrm>
          <a:prstGeom prst="rect">
            <a:avLst/>
          </a:prstGeom>
        </p:spPr>
      </p:pic>
      <p:sp>
        <p:nvSpPr>
          <p:cNvPr id="3" name="Shape 0"/>
          <p:cNvSpPr/>
          <p:nvPr/>
        </p:nvSpPr>
        <p:spPr>
          <a:xfrm>
            <a:off x="7941952" y="142875"/>
            <a:ext cx="1059173" cy="400050"/>
          </a:xfrm>
          <a:prstGeom prst="rect">
            <a:avLst/>
          </a:prstGeom>
          <a:solidFill>
            <a:srgbClr val="FFFFFF">
              <a:alpha val="20000"/>
            </a:srgbClr>
          </a:solidFill>
          <a:ln/>
        </p:spPr>
      </p:sp>
      <p:sp>
        <p:nvSpPr>
          <p:cNvPr id="4" name="Text 1"/>
          <p:cNvSpPr/>
          <p:nvPr/>
        </p:nvSpPr>
        <p:spPr>
          <a:xfrm>
            <a:off x="7941952" y="142875"/>
            <a:ext cx="1059173" cy="400050"/>
          </a:xfrm>
          <a:prstGeom prst="rect">
            <a:avLst/>
          </a:prstGeom>
          <a:noFill/>
          <a:ln/>
        </p:spPr>
        <p:txBody>
          <a:bodyPr wrap="square" lIns="170053" tIns="85090" rIns="170053" bIns="85090" rtlCol="0" anchor="ctr">
            <a:spAutoFit/>
          </a:bodyPr>
          <a:lstStyle/>
          <a:p>
            <a:pPr indent="0" marL="0">
              <a:buNone/>
            </a:pPr>
            <a:r>
              <a:rPr lang="en-US" sz="1350" b="1" dirty="0">
                <a:solidFill>
                  <a:srgbClr val="FF7E00"/>
                </a:solidFill>
                <a:latin typeface="Noto Sans" pitchFamily="34" charset="0"/>
                <a:ea typeface="Noto Sans" pitchFamily="34" charset="-122"/>
                <a:cs typeface="Noto Sans" pitchFamily="34" charset="-120"/>
              </a:rPr>
              <a:t>Module 4</a:t>
            </a:r>
            <a:endParaRPr lang="en-US" sz="1350" dirty="0"/>
          </a:p>
        </p:txBody>
      </p:sp>
      <p:sp>
        <p:nvSpPr>
          <p:cNvPr id="5" name="Text 2"/>
          <p:cNvSpPr/>
          <p:nvPr/>
        </p:nvSpPr>
        <p:spPr>
          <a:xfrm>
            <a:off x="736755" y="285750"/>
            <a:ext cx="7670490" cy="771525"/>
          </a:xfrm>
          <a:prstGeom prst="rect">
            <a:avLst/>
          </a:prstGeom>
          <a:noFill/>
          <a:ln/>
        </p:spPr>
        <p:txBody>
          <a:bodyPr wrap="none" lIns="0" tIns="0" rIns="0" bIns="0" rtlCol="0" anchor="ctr">
            <a:spAutoFit/>
          </a:bodyPr>
          <a:lstStyle/>
          <a:p>
            <a:pPr algn="ctr" indent="0" marL="0">
              <a:buNone/>
            </a:pPr>
            <a:r>
              <a:rPr lang="en-US" sz="4050" b="1" dirty="0">
                <a:solidFill>
                  <a:srgbClr val="FFFFFF"/>
                </a:solidFill>
                <a:latin typeface="Noto Sans" pitchFamily="34" charset="0"/>
                <a:ea typeface="Noto Sans" pitchFamily="34" charset="-122"/>
                <a:cs typeface="Noto Sans" pitchFamily="34" charset="-120"/>
              </a:rPr>
              <a:t>Avatars, Voix et IA Générative</a:t>
            </a:r>
            <a:endParaRPr lang="en-US" sz="4050" dirty="0"/>
          </a:p>
        </p:txBody>
      </p:sp>
      <p:sp>
        <p:nvSpPr>
          <p:cNvPr id="6" name="Text 3"/>
          <p:cNvSpPr/>
          <p:nvPr/>
        </p:nvSpPr>
        <p:spPr>
          <a:xfrm>
            <a:off x="1571011" y="1271588"/>
            <a:ext cx="6001978" cy="385763"/>
          </a:xfrm>
          <a:prstGeom prst="rect">
            <a:avLst/>
          </a:prstGeom>
          <a:noFill/>
          <a:ln/>
        </p:spPr>
        <p:txBody>
          <a:bodyPr wrap="none" lIns="0" tIns="0" rIns="0" bIns="0" rtlCol="0" anchor="ctr">
            <a:spAutoFit/>
          </a:bodyPr>
          <a:lstStyle/>
          <a:p>
            <a:pPr algn="ctr" indent="0" marL="0">
              <a:buNone/>
            </a:pPr>
            <a:r>
              <a:rPr lang="en-US" sz="2025" b="1" dirty="0">
                <a:solidFill>
                  <a:srgbClr val="FFFFFF"/>
                </a:solidFill>
                <a:latin typeface="Noto Sans" pitchFamily="34" charset="0"/>
                <a:ea typeface="Noto Sans" pitchFamily="34" charset="-122"/>
                <a:cs typeface="Noto Sans" pitchFamily="34" charset="-120"/>
              </a:rPr>
              <a:t>Créer des expériences interactives et immersives</a:t>
            </a:r>
            <a:endParaRPr lang="en-US" sz="2025" dirty="0"/>
          </a:p>
        </p:txBody>
      </p:sp>
      <p:sp>
        <p:nvSpPr>
          <p:cNvPr id="7" name="Shape 4"/>
          <p:cNvSpPr/>
          <p:nvPr/>
        </p:nvSpPr>
        <p:spPr>
          <a:xfrm>
            <a:off x="3500438" y="2300288"/>
            <a:ext cx="2143125" cy="2143125"/>
          </a:xfrm>
          <a:prstGeom prst="ellipse">
            <a:avLst/>
          </a:prstGeom>
          <a:solidFill>
            <a:srgbClr val="FFFFFF">
              <a:alpha val="90000"/>
            </a:srgbClr>
          </a:solidFill>
          <a:ln/>
        </p:spPr>
      </p:sp>
      <p:pic>
        <p:nvPicPr>
          <p:cNvPr id="8" name="Image 1" descr="preencoded.png">    </p:cNvPr>
          <p:cNvPicPr>
            <a:picLocks noChangeAspect="1"/>
          </p:cNvPicPr>
          <p:nvPr/>
        </p:nvPicPr>
        <p:blipFill>
          <a:blip r:embed="rId2"/>
          <a:stretch>
            <a:fillRect/>
          </a:stretch>
        </p:blipFill>
        <p:spPr>
          <a:xfrm>
            <a:off x="3571875" y="2371725"/>
            <a:ext cx="2000250" cy="2000250"/>
          </a:xfrm>
          <a:prstGeom prst="rect">
            <a:avLst/>
          </a:prstGeom>
        </p:spPr>
      </p:pic>
      <p:sp>
        <p:nvSpPr>
          <p:cNvPr id="9" name="Text 5"/>
          <p:cNvSpPr/>
          <p:nvPr/>
        </p:nvSpPr>
        <p:spPr>
          <a:xfrm>
            <a:off x="3335238" y="5014913"/>
            <a:ext cx="2473523" cy="257175"/>
          </a:xfrm>
          <a:prstGeom prst="rect">
            <a:avLst/>
          </a:prstGeom>
          <a:noFill/>
          <a:ln/>
        </p:spPr>
        <p:txBody>
          <a:bodyPr wrap="none" lIns="0" tIns="0" rIns="0" bIns="0" rtlCol="0" anchor="ctr">
            <a:spAutoFit/>
          </a:bodyPr>
          <a:lstStyle/>
          <a:p>
            <a:pPr algn="ctr" indent="0" marL="0">
              <a:buNone/>
            </a:pPr>
            <a:r>
              <a:rPr lang="en-US" sz="1350" dirty="0">
                <a:solidFill>
                  <a:srgbClr val="FFFFFF"/>
                </a:solidFill>
                <a:latin typeface="Noto Sans" pitchFamily="34" charset="0"/>
                <a:ea typeface="Noto Sans" pitchFamily="34" charset="-122"/>
                <a:cs typeface="Noto Sans" pitchFamily="34" charset="-120"/>
              </a:rPr>
              <a:t>Séminaire de Formation - Togo</a:t>
            </a:r>
            <a:endParaRPr lang="en-US" sz="1350" dirty="0"/>
          </a:p>
        </p:txBody>
      </p:sp>
      <p:sp>
        <p:nvSpPr>
          <p:cNvPr id="10" name="Text 6"/>
          <p:cNvSpPr/>
          <p:nvPr/>
        </p:nvSpPr>
        <p:spPr>
          <a:xfrm>
            <a:off x="3335238" y="5272088"/>
            <a:ext cx="2473523" cy="257175"/>
          </a:xfrm>
          <a:prstGeom prst="rect">
            <a:avLst/>
          </a:prstGeom>
          <a:noFill/>
          <a:ln/>
        </p:spPr>
        <p:txBody>
          <a:bodyPr wrap="none" lIns="0" tIns="0" rIns="0" bIns="0" rtlCol="0" anchor="ctr">
            <a:spAutoFit/>
          </a:bodyPr>
          <a:lstStyle/>
          <a:p>
            <a:pPr algn="ctr" indent="0" marL="0">
              <a:buNone/>
            </a:pPr>
            <a:r>
              <a:rPr lang="en-US" sz="1350" dirty="0">
                <a:solidFill>
                  <a:srgbClr val="FFFFFF"/>
                </a:solidFill>
                <a:latin typeface="Noto Sans" pitchFamily="34" charset="0"/>
                <a:ea typeface="Noto Sans" pitchFamily="34" charset="-122"/>
                <a:cs typeface="Noto Sans" pitchFamily="34" charset="-120"/>
              </a:rPr>
              <a:t>Novembre 2025</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07816"/>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Récapitulatif du Module</a:t>
            </a:r>
            <a:endParaRPr lang="en-US" sz="2025" dirty="0"/>
          </a:p>
        </p:txBody>
      </p:sp>
      <p:sp>
        <p:nvSpPr>
          <p:cNvPr id="4" name="Shape 1"/>
          <p:cNvSpPr/>
          <p:nvPr/>
        </p:nvSpPr>
        <p:spPr>
          <a:xfrm>
            <a:off x="285750" y="885825"/>
            <a:ext cx="4179094" cy="1082976"/>
          </a:xfrm>
          <a:prstGeom prst="rect">
            <a:avLst/>
          </a:prstGeom>
          <a:solidFill>
            <a:srgbClr val="FFFFFF">
              <a:alpha val="10000"/>
            </a:srgbClr>
          </a:solidFill>
          <a:ln/>
        </p:spPr>
      </p:sp>
      <p:sp>
        <p:nvSpPr>
          <p:cNvPr id="5" name="Text 2"/>
          <p:cNvSpPr/>
          <p:nvPr/>
        </p:nvSpPr>
        <p:spPr>
          <a:xfrm>
            <a:off x="392906" y="992981"/>
            <a:ext cx="3964781"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Ce que nous avons appris</a:t>
            </a:r>
            <a:endParaRPr lang="en-US" sz="1350" dirty="0"/>
          </a:p>
        </p:txBody>
      </p:sp>
      <p:sp>
        <p:nvSpPr>
          <p:cNvPr id="6" name="Text 3"/>
          <p:cNvSpPr/>
          <p:nvPr/>
        </p:nvSpPr>
        <p:spPr>
          <a:xfrm>
            <a:off x="392906" y="1321594"/>
            <a:ext cx="3964781" cy="540051"/>
          </a:xfrm>
          <a:prstGeom prst="rect">
            <a:avLst/>
          </a:prstGeom>
          <a:noFill/>
          <a:ln/>
        </p:spPr>
        <p:txBody>
          <a:bodyPr wrap="squar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Dans ce module, nous avons exploré les avatars virtuels, la synthèse vocale et l'IA générative, en mettant l'accent sur leurs applications pratiques dans le contexte togolais.</a:t>
            </a:r>
            <a:endParaRPr lang="en-US" sz="942" dirty="0"/>
          </a:p>
        </p:txBody>
      </p:sp>
      <p:sp>
        <p:nvSpPr>
          <p:cNvPr id="7" name="Text 4"/>
          <p:cNvSpPr/>
          <p:nvPr/>
        </p:nvSpPr>
        <p:spPr>
          <a:xfrm>
            <a:off x="285750" y="2111676"/>
            <a:ext cx="417909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Points clés à retenir</a:t>
            </a:r>
            <a:endParaRPr lang="en-US" sz="1350" dirty="0"/>
          </a:p>
        </p:txBody>
      </p:sp>
      <p:pic>
        <p:nvPicPr>
          <p:cNvPr id="8" name="Image 1" descr="preencoded.png">    </p:cNvPr>
          <p:cNvPicPr>
            <a:picLocks noChangeAspect="1"/>
          </p:cNvPicPr>
          <p:nvPr/>
        </p:nvPicPr>
        <p:blipFill>
          <a:blip r:embed="rId2"/>
          <a:stretch>
            <a:fillRect/>
          </a:stretch>
        </p:blipFill>
        <p:spPr>
          <a:xfrm>
            <a:off x="285750" y="2476007"/>
            <a:ext cx="142875" cy="142875"/>
          </a:xfrm>
          <a:prstGeom prst="rect">
            <a:avLst/>
          </a:prstGeom>
        </p:spPr>
      </p:pic>
      <p:sp>
        <p:nvSpPr>
          <p:cNvPr id="9" name="Text 5"/>
          <p:cNvSpPr/>
          <p:nvPr/>
        </p:nvSpPr>
        <p:spPr>
          <a:xfrm>
            <a:off x="535781" y="2476007"/>
            <a:ext cx="836963" cy="385763"/>
          </a:xfrm>
          <a:prstGeom prst="rect">
            <a:avLst/>
          </a:prstGeom>
          <a:noFill/>
          <a:ln/>
        </p:spPr>
        <p:txBody>
          <a:bodyPr wrap="square" lIns="0" tIns="0" rIns="0" bIns="0" rtlCol="0" anchor="ctr">
            <a:spAutoFit/>
          </a:bodyPr>
          <a:lstStyle/>
          <a:p>
            <a:pPr algn="l" indent="0" marL="0">
              <a:buNone/>
            </a:pPr>
            <a:r>
              <a:rPr lang="en-US" sz="942" b="1" dirty="0">
                <a:solidFill>
                  <a:srgbClr val="FFFFFF"/>
                </a:solidFill>
                <a:latin typeface="Noto Sans" pitchFamily="34" charset="0"/>
                <a:ea typeface="Noto Sans" pitchFamily="34" charset="-122"/>
                <a:cs typeface="Noto Sans" pitchFamily="34" charset="-120"/>
              </a:rPr>
              <a:t>Avatars virtuels:</a:t>
            </a:r>
            <a:endParaRPr lang="en-US" sz="942" dirty="0"/>
          </a:p>
        </p:txBody>
      </p:sp>
      <p:sp>
        <p:nvSpPr>
          <p:cNvPr id="10" name="Text 6"/>
          <p:cNvSpPr/>
          <p:nvPr/>
        </p:nvSpPr>
        <p:spPr>
          <a:xfrm>
            <a:off x="1372744" y="2476007"/>
            <a:ext cx="3092100" cy="385763"/>
          </a:xfrm>
          <a:prstGeom prst="rect">
            <a:avLst/>
          </a:prstGeom>
          <a:noFill/>
          <a:ln/>
        </p:spPr>
        <p:txBody>
          <a:bodyPr wrap="squar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 Interfaces humaines numériques pour l'accessibilité des services</a:t>
            </a:r>
            <a:endParaRPr lang="en-US" sz="942" dirty="0"/>
          </a:p>
        </p:txBody>
      </p:sp>
      <p:pic>
        <p:nvPicPr>
          <p:cNvPr id="11" name="Image 2" descr="preencoded.png">    </p:cNvPr>
          <p:cNvPicPr>
            <a:picLocks noChangeAspect="1"/>
          </p:cNvPicPr>
          <p:nvPr/>
        </p:nvPicPr>
        <p:blipFill>
          <a:blip r:embed="rId3"/>
          <a:stretch>
            <a:fillRect/>
          </a:stretch>
        </p:blipFill>
        <p:spPr>
          <a:xfrm>
            <a:off x="285750" y="2933207"/>
            <a:ext cx="157804" cy="142875"/>
          </a:xfrm>
          <a:prstGeom prst="rect">
            <a:avLst/>
          </a:prstGeom>
        </p:spPr>
      </p:pic>
      <p:sp>
        <p:nvSpPr>
          <p:cNvPr id="12" name="Text 7"/>
          <p:cNvSpPr/>
          <p:nvPr/>
        </p:nvSpPr>
        <p:spPr>
          <a:xfrm>
            <a:off x="550711" y="2933207"/>
            <a:ext cx="942333" cy="385763"/>
          </a:xfrm>
          <a:prstGeom prst="rect">
            <a:avLst/>
          </a:prstGeom>
          <a:noFill/>
          <a:ln/>
        </p:spPr>
        <p:txBody>
          <a:bodyPr wrap="square" lIns="0" tIns="0" rIns="0" bIns="0" rtlCol="0" anchor="ctr">
            <a:spAutoFit/>
          </a:bodyPr>
          <a:lstStyle/>
          <a:p>
            <a:pPr algn="l" indent="0" marL="0">
              <a:buNone/>
            </a:pPr>
            <a:r>
              <a:rPr lang="en-US" sz="942" b="1" dirty="0">
                <a:solidFill>
                  <a:srgbClr val="FFFFFF"/>
                </a:solidFill>
                <a:latin typeface="Noto Sans" pitchFamily="34" charset="0"/>
                <a:ea typeface="Noto Sans" pitchFamily="34" charset="-122"/>
                <a:cs typeface="Noto Sans" pitchFamily="34" charset="-120"/>
              </a:rPr>
              <a:t>Synthèse vocale:</a:t>
            </a:r>
            <a:endParaRPr lang="en-US" sz="942" dirty="0"/>
          </a:p>
        </p:txBody>
      </p:sp>
      <p:sp>
        <p:nvSpPr>
          <p:cNvPr id="13" name="Text 8"/>
          <p:cNvSpPr/>
          <p:nvPr/>
        </p:nvSpPr>
        <p:spPr>
          <a:xfrm>
            <a:off x="1493044" y="2933207"/>
            <a:ext cx="2971828" cy="385763"/>
          </a:xfrm>
          <a:prstGeom prst="rect">
            <a:avLst/>
          </a:prstGeom>
          <a:noFill/>
          <a:ln/>
        </p:spPr>
        <p:txBody>
          <a:bodyPr wrap="squar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 Solution aux barrières linguistiques et d'alphabétisation</a:t>
            </a:r>
            <a:endParaRPr lang="en-US" sz="942" dirty="0"/>
          </a:p>
        </p:txBody>
      </p:sp>
      <p:pic>
        <p:nvPicPr>
          <p:cNvPr id="14" name="Image 3" descr="preencoded.png">    </p:cNvPr>
          <p:cNvPicPr>
            <a:picLocks noChangeAspect="1"/>
          </p:cNvPicPr>
          <p:nvPr/>
        </p:nvPicPr>
        <p:blipFill>
          <a:blip r:embed="rId4"/>
          <a:stretch>
            <a:fillRect/>
          </a:stretch>
        </p:blipFill>
        <p:spPr>
          <a:xfrm>
            <a:off x="285750" y="3390407"/>
            <a:ext cx="142875" cy="142875"/>
          </a:xfrm>
          <a:prstGeom prst="rect">
            <a:avLst/>
          </a:prstGeom>
        </p:spPr>
      </p:pic>
      <p:sp>
        <p:nvSpPr>
          <p:cNvPr id="15" name="Text 9"/>
          <p:cNvSpPr/>
          <p:nvPr/>
        </p:nvSpPr>
        <p:spPr>
          <a:xfrm>
            <a:off x="535781" y="3390407"/>
            <a:ext cx="857473" cy="385763"/>
          </a:xfrm>
          <a:prstGeom prst="rect">
            <a:avLst/>
          </a:prstGeom>
          <a:noFill/>
          <a:ln/>
        </p:spPr>
        <p:txBody>
          <a:bodyPr wrap="square" lIns="0" tIns="0" rIns="0" bIns="0" rtlCol="0" anchor="ctr">
            <a:spAutoFit/>
          </a:bodyPr>
          <a:lstStyle/>
          <a:p>
            <a:pPr algn="l" indent="0" marL="0">
              <a:buNone/>
            </a:pPr>
            <a:r>
              <a:rPr lang="en-US" sz="942" b="1" dirty="0">
                <a:solidFill>
                  <a:srgbClr val="FFFFFF"/>
                </a:solidFill>
                <a:latin typeface="Noto Sans" pitchFamily="34" charset="0"/>
                <a:ea typeface="Noto Sans" pitchFamily="34" charset="-122"/>
                <a:cs typeface="Noto Sans" pitchFamily="34" charset="-120"/>
              </a:rPr>
              <a:t>IA générative:</a:t>
            </a:r>
            <a:endParaRPr lang="en-US" sz="942" dirty="0"/>
          </a:p>
        </p:txBody>
      </p:sp>
      <p:sp>
        <p:nvSpPr>
          <p:cNvPr id="16" name="Text 10"/>
          <p:cNvSpPr/>
          <p:nvPr/>
        </p:nvSpPr>
        <p:spPr>
          <a:xfrm>
            <a:off x="1393254" y="3390407"/>
            <a:ext cx="3071589" cy="385763"/>
          </a:xfrm>
          <a:prstGeom prst="rect">
            <a:avLst/>
          </a:prstGeom>
          <a:noFill/>
          <a:ln/>
        </p:spPr>
        <p:txBody>
          <a:bodyPr wrap="squar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 Création de contenu visuel adapté aux besoins locaux</a:t>
            </a:r>
            <a:endParaRPr lang="en-US" sz="942" dirty="0"/>
          </a:p>
        </p:txBody>
      </p:sp>
      <p:pic>
        <p:nvPicPr>
          <p:cNvPr id="17" name="Image 4" descr="preencoded.png">    </p:cNvPr>
          <p:cNvPicPr>
            <a:picLocks noChangeAspect="1"/>
          </p:cNvPicPr>
          <p:nvPr/>
        </p:nvPicPr>
        <p:blipFill>
          <a:blip r:embed="rId5"/>
          <a:stretch>
            <a:fillRect/>
          </a:stretch>
        </p:blipFill>
        <p:spPr>
          <a:xfrm>
            <a:off x="285750" y="3847607"/>
            <a:ext cx="142875" cy="142875"/>
          </a:xfrm>
          <a:prstGeom prst="rect">
            <a:avLst/>
          </a:prstGeom>
        </p:spPr>
      </p:pic>
      <p:sp>
        <p:nvSpPr>
          <p:cNvPr id="18" name="Text 11"/>
          <p:cNvSpPr/>
          <p:nvPr/>
        </p:nvSpPr>
        <p:spPr>
          <a:xfrm>
            <a:off x="535781" y="3847607"/>
            <a:ext cx="961560" cy="385763"/>
          </a:xfrm>
          <a:prstGeom prst="rect">
            <a:avLst/>
          </a:prstGeom>
          <a:noFill/>
          <a:ln/>
        </p:spPr>
        <p:txBody>
          <a:bodyPr wrap="square" lIns="0" tIns="0" rIns="0" bIns="0" rtlCol="0" anchor="ctr">
            <a:spAutoFit/>
          </a:bodyPr>
          <a:lstStyle/>
          <a:p>
            <a:pPr algn="l" indent="0" marL="0">
              <a:buNone/>
            </a:pPr>
            <a:r>
              <a:rPr lang="en-US" sz="942" b="1" dirty="0">
                <a:solidFill>
                  <a:srgbClr val="FFFFFF"/>
                </a:solidFill>
                <a:latin typeface="Noto Sans" pitchFamily="34" charset="0"/>
                <a:ea typeface="Noto Sans" pitchFamily="34" charset="-122"/>
                <a:cs typeface="Noto Sans" pitchFamily="34" charset="-120"/>
              </a:rPr>
              <a:t>Adaptation locale:</a:t>
            </a:r>
            <a:endParaRPr lang="en-US" sz="942" dirty="0"/>
          </a:p>
        </p:txBody>
      </p:sp>
      <p:sp>
        <p:nvSpPr>
          <p:cNvPr id="19" name="Text 12"/>
          <p:cNvSpPr/>
          <p:nvPr/>
        </p:nvSpPr>
        <p:spPr>
          <a:xfrm>
            <a:off x="1497341" y="3847607"/>
            <a:ext cx="2967503" cy="385763"/>
          </a:xfrm>
          <a:prstGeom prst="rect">
            <a:avLst/>
          </a:prstGeom>
          <a:noFill/>
          <a:ln/>
        </p:spPr>
        <p:txBody>
          <a:bodyPr wrap="squar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 Importance d'adapter ces technologies au contexte togolais</a:t>
            </a:r>
            <a:endParaRPr lang="en-US" sz="942" dirty="0"/>
          </a:p>
        </p:txBody>
      </p:sp>
      <p:sp>
        <p:nvSpPr>
          <p:cNvPr id="20" name="Shape 13"/>
          <p:cNvSpPr/>
          <p:nvPr/>
        </p:nvSpPr>
        <p:spPr>
          <a:xfrm>
            <a:off x="285750" y="4340526"/>
            <a:ext cx="4179094" cy="638640"/>
          </a:xfrm>
          <a:prstGeom prst="rect">
            <a:avLst/>
          </a:prstGeom>
          <a:solidFill>
            <a:srgbClr val="F6AD55">
              <a:alpha val="10000"/>
            </a:srgbClr>
          </a:solidFill>
          <a:ln/>
        </p:spPr>
      </p:sp>
      <p:sp>
        <p:nvSpPr>
          <p:cNvPr id="21" name="Shape 14"/>
          <p:cNvSpPr/>
          <p:nvPr/>
        </p:nvSpPr>
        <p:spPr>
          <a:xfrm>
            <a:off x="285750" y="4340526"/>
            <a:ext cx="28575" cy="638640"/>
          </a:xfrm>
          <a:prstGeom prst="rect">
            <a:avLst/>
          </a:prstGeom>
          <a:solidFill>
            <a:srgbClr val="F6AD55"/>
          </a:solidFill>
          <a:ln/>
        </p:spPr>
      </p:sp>
      <p:sp>
        <p:nvSpPr>
          <p:cNvPr id="22" name="Text 15"/>
          <p:cNvSpPr/>
          <p:nvPr/>
        </p:nvSpPr>
        <p:spPr>
          <a:xfrm>
            <a:off x="371475" y="4426251"/>
            <a:ext cx="4007644" cy="171450"/>
          </a:xfrm>
          <a:prstGeom prst="rect">
            <a:avLst/>
          </a:prstGeom>
          <a:noFill/>
          <a:ln/>
        </p:spPr>
        <p:txBody>
          <a:bodyPr wrap="none" lIns="0" tIns="0" rIns="0" bIns="0" rtlCol="0" anchor="ctr">
            <a:spAutoFit/>
          </a:bodyPr>
          <a:lstStyle/>
          <a:p>
            <a:pPr indent="0" marL="0">
              <a:buNone/>
            </a:pPr>
            <a:r>
              <a:rPr lang="en-US" sz="837" dirty="0">
                <a:solidFill>
                  <a:srgbClr val="F6AD55"/>
                </a:solidFill>
                <a:latin typeface="Noto Sans" pitchFamily="34" charset="0"/>
                <a:ea typeface="Noto Sans" pitchFamily="34" charset="-122"/>
                <a:cs typeface="Noto Sans" pitchFamily="34" charset="-120"/>
              </a:rPr>
              <a:t>Prochain module</a:t>
            </a:r>
            <a:endParaRPr lang="en-US" sz="837" dirty="0"/>
          </a:p>
        </p:txBody>
      </p:sp>
      <p:sp>
        <p:nvSpPr>
          <p:cNvPr id="23" name="Text 16"/>
          <p:cNvSpPr/>
          <p:nvPr/>
        </p:nvSpPr>
        <p:spPr>
          <a:xfrm>
            <a:off x="371475" y="4633420"/>
            <a:ext cx="4007644" cy="260021"/>
          </a:xfrm>
          <a:prstGeom prst="rect">
            <a:avLst/>
          </a:prstGeom>
          <a:noFill/>
          <a:ln/>
        </p:spPr>
        <p:txBody>
          <a:bodyPr wrap="square" lIns="0" tIns="0" rIns="0" bIns="0"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L'Art du Prompting: Techniques pour communiquer efficacement avec les modèles d'IA.</a:t>
            </a:r>
            <a:endParaRPr lang="en-US" sz="732" dirty="0"/>
          </a:p>
        </p:txBody>
      </p:sp>
      <p:sp>
        <p:nvSpPr>
          <p:cNvPr id="24" name="Shape 17"/>
          <p:cNvSpPr/>
          <p:nvPr/>
        </p:nvSpPr>
        <p:spPr>
          <a:xfrm>
            <a:off x="4679156" y="1682325"/>
            <a:ext cx="4179094" cy="2500313"/>
          </a:xfrm>
          <a:prstGeom prst="rect">
            <a:avLst/>
          </a:prstGeom>
          <a:solidFill>
            <a:srgbClr val="FFFFFF">
              <a:alpha val="10000"/>
            </a:srgbClr>
          </a:solidFill>
          <a:ln/>
        </p:spPr>
      </p:sp>
      <p:sp>
        <p:nvSpPr>
          <p:cNvPr id="25" name="Text 18"/>
          <p:cNvSpPr/>
          <p:nvPr/>
        </p:nvSpPr>
        <p:spPr>
          <a:xfrm>
            <a:off x="285750" y="5300635"/>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9"/>
          <p:cNvSpPr/>
          <p:nvPr/>
        </p:nvSpPr>
        <p:spPr>
          <a:xfrm>
            <a:off x="7955152" y="5300635"/>
            <a:ext cx="903098"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4 - 10/10</a:t>
            </a:r>
            <a:endParaRPr lang="en-US" sz="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Avatars Virtuels: Introduction</a:t>
            </a:r>
            <a:endParaRPr lang="en-US" sz="2025" dirty="0"/>
          </a:p>
        </p:txBody>
      </p:sp>
      <p:sp>
        <p:nvSpPr>
          <p:cNvPr id="4" name="Shape 1"/>
          <p:cNvSpPr/>
          <p:nvPr/>
        </p:nvSpPr>
        <p:spPr>
          <a:xfrm>
            <a:off x="285750" y="957263"/>
            <a:ext cx="4179094" cy="1764506"/>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qu'un avatar virtuel?</a:t>
            </a:r>
            <a:endParaRPr lang="en-US" sz="1575" dirty="0"/>
          </a:p>
        </p:txBody>
      </p:sp>
      <p:sp>
        <p:nvSpPr>
          <p:cNvPr id="6" name="Text 3"/>
          <p:cNvSpPr/>
          <p:nvPr/>
        </p:nvSpPr>
        <p:spPr>
          <a:xfrm>
            <a:off x="428625" y="1507331"/>
            <a:ext cx="3893344" cy="1071563"/>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Un avatar virtuel est une représentation numérique d'un être humain ou d'un personnage, capable d'interagir avec les utilisateurs de manière naturelle et engageante. Ces avatars peuvent être animés, parler et répondre aux requêtes des utilisateurs.</a:t>
            </a:r>
            <a:endParaRPr lang="en-US" sz="1046" dirty="0"/>
          </a:p>
        </p:txBody>
      </p:sp>
      <p:sp>
        <p:nvSpPr>
          <p:cNvPr id="7" name="Text 4"/>
          <p:cNvSpPr/>
          <p:nvPr/>
        </p:nvSpPr>
        <p:spPr>
          <a:xfrm>
            <a:off x="285750" y="2936081"/>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Caractéristiques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378994"/>
            <a:ext cx="171450" cy="171450"/>
          </a:xfrm>
          <a:prstGeom prst="rect">
            <a:avLst/>
          </a:prstGeom>
        </p:spPr>
      </p:pic>
      <p:sp>
        <p:nvSpPr>
          <p:cNvPr id="9" name="Text 5"/>
          <p:cNvSpPr/>
          <p:nvPr/>
        </p:nvSpPr>
        <p:spPr>
          <a:xfrm>
            <a:off x="564356" y="3378994"/>
            <a:ext cx="124560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Personnalisation:</a:t>
            </a:r>
            <a:endParaRPr lang="en-US" sz="1046" dirty="0"/>
          </a:p>
        </p:txBody>
      </p:sp>
      <p:sp>
        <p:nvSpPr>
          <p:cNvPr id="10" name="Text 6"/>
          <p:cNvSpPr/>
          <p:nvPr/>
        </p:nvSpPr>
        <p:spPr>
          <a:xfrm>
            <a:off x="1809964" y="3378994"/>
            <a:ext cx="265488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Apparence, voix et personnalité adaptables</a:t>
            </a:r>
            <a:endParaRPr lang="en-US" sz="1046" dirty="0"/>
          </a:p>
        </p:txBody>
      </p:sp>
      <p:pic>
        <p:nvPicPr>
          <p:cNvPr id="11" name="Image 2" descr="preencoded.png">    </p:cNvPr>
          <p:cNvPicPr>
            <a:picLocks noChangeAspect="1"/>
          </p:cNvPicPr>
          <p:nvPr/>
        </p:nvPicPr>
        <p:blipFill>
          <a:blip r:embed="rId3"/>
          <a:stretch>
            <a:fillRect/>
          </a:stretch>
        </p:blipFill>
        <p:spPr>
          <a:xfrm>
            <a:off x="285750" y="3914775"/>
            <a:ext cx="194221" cy="171450"/>
          </a:xfrm>
          <a:prstGeom prst="rect">
            <a:avLst/>
          </a:prstGeom>
        </p:spPr>
      </p:pic>
      <p:sp>
        <p:nvSpPr>
          <p:cNvPr id="12" name="Text 7"/>
          <p:cNvSpPr/>
          <p:nvPr/>
        </p:nvSpPr>
        <p:spPr>
          <a:xfrm>
            <a:off x="587127" y="3914775"/>
            <a:ext cx="93527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Interactivité:</a:t>
            </a:r>
            <a:endParaRPr lang="en-US" sz="1046" dirty="0"/>
          </a:p>
        </p:txBody>
      </p:sp>
      <p:sp>
        <p:nvSpPr>
          <p:cNvPr id="13" name="Text 8"/>
          <p:cNvSpPr/>
          <p:nvPr/>
        </p:nvSpPr>
        <p:spPr>
          <a:xfrm>
            <a:off x="1522400" y="3914775"/>
            <a:ext cx="294244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Capacité à engager des conversations naturelles</a:t>
            </a:r>
            <a:endParaRPr lang="en-US" sz="1046" dirty="0"/>
          </a:p>
        </p:txBody>
      </p:sp>
      <p:pic>
        <p:nvPicPr>
          <p:cNvPr id="14" name="Image 3" descr="preencoded.png">    </p:cNvPr>
          <p:cNvPicPr>
            <a:picLocks noChangeAspect="1"/>
          </p:cNvPicPr>
          <p:nvPr/>
        </p:nvPicPr>
        <p:blipFill>
          <a:blip r:embed="rId4"/>
          <a:stretch>
            <a:fillRect/>
          </a:stretch>
        </p:blipFill>
        <p:spPr>
          <a:xfrm>
            <a:off x="285750" y="4450556"/>
            <a:ext cx="185849" cy="171450"/>
          </a:xfrm>
          <a:prstGeom prst="rect">
            <a:avLst/>
          </a:prstGeom>
        </p:spPr>
      </p:pic>
      <p:sp>
        <p:nvSpPr>
          <p:cNvPr id="15" name="Text 9"/>
          <p:cNvSpPr/>
          <p:nvPr/>
        </p:nvSpPr>
        <p:spPr>
          <a:xfrm>
            <a:off x="578755" y="4450556"/>
            <a:ext cx="112315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Multilinguisme:</a:t>
            </a:r>
            <a:endParaRPr lang="en-US" sz="1046" dirty="0"/>
          </a:p>
        </p:txBody>
      </p:sp>
      <p:sp>
        <p:nvSpPr>
          <p:cNvPr id="16" name="Text 10"/>
          <p:cNvSpPr/>
          <p:nvPr/>
        </p:nvSpPr>
        <p:spPr>
          <a:xfrm>
            <a:off x="1701915" y="4450556"/>
            <a:ext cx="276292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Support de plusieurs langues, y compris locales</a:t>
            </a:r>
            <a:endParaRPr lang="en-US" sz="1046" dirty="0"/>
          </a:p>
        </p:txBody>
      </p:sp>
      <p:pic>
        <p:nvPicPr>
          <p:cNvPr id="17" name="Image 4" descr="preencoded.png">    </p:cNvPr>
          <p:cNvPicPr>
            <a:picLocks noChangeAspect="1"/>
          </p:cNvPicPr>
          <p:nvPr/>
        </p:nvPicPr>
        <p:blipFill>
          <a:blip r:embed="rId5"/>
          <a:stretch>
            <a:fillRect/>
          </a:stretch>
        </p:blipFill>
        <p:spPr>
          <a:xfrm>
            <a:off x="285750" y="4986338"/>
            <a:ext cx="199299" cy="171450"/>
          </a:xfrm>
          <a:prstGeom prst="rect">
            <a:avLst/>
          </a:prstGeom>
        </p:spPr>
      </p:pic>
      <p:sp>
        <p:nvSpPr>
          <p:cNvPr id="18" name="Text 11"/>
          <p:cNvSpPr/>
          <p:nvPr/>
        </p:nvSpPr>
        <p:spPr>
          <a:xfrm>
            <a:off x="592206" y="4986338"/>
            <a:ext cx="86327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Intégration:</a:t>
            </a:r>
            <a:endParaRPr lang="en-US" sz="1046" dirty="0"/>
          </a:p>
        </p:txBody>
      </p:sp>
      <p:sp>
        <p:nvSpPr>
          <p:cNvPr id="19" name="Text 12"/>
          <p:cNvSpPr/>
          <p:nvPr/>
        </p:nvSpPr>
        <p:spPr>
          <a:xfrm>
            <a:off x="1455483" y="4986338"/>
            <a:ext cx="3009360"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Compatible avec divers systèmes et plateformes</a:t>
            </a:r>
            <a:endParaRPr lang="en-US" sz="1046" dirty="0"/>
          </a:p>
        </p:txBody>
      </p:sp>
      <p:pic>
        <p:nvPicPr>
          <p:cNvPr id="20" name="Image 5" descr="preencoded.png">    </p:cNvPr>
          <p:cNvPicPr>
            <a:picLocks noChangeAspect="1"/>
          </p:cNvPicPr>
          <p:nvPr/>
        </p:nvPicPr>
        <p:blipFill>
          <a:blip r:embed="rId6"/>
          <a:stretch>
            <a:fillRect/>
          </a:stretch>
        </p:blipFill>
        <p:spPr>
          <a:xfrm>
            <a:off x="285750" y="5522119"/>
            <a:ext cx="214313" cy="171450"/>
          </a:xfrm>
          <a:prstGeom prst="rect">
            <a:avLst/>
          </a:prstGeom>
        </p:spPr>
      </p:pic>
      <p:sp>
        <p:nvSpPr>
          <p:cNvPr id="21" name="Text 13"/>
          <p:cNvSpPr/>
          <p:nvPr/>
        </p:nvSpPr>
        <p:spPr>
          <a:xfrm>
            <a:off x="607219" y="5522119"/>
            <a:ext cx="92383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Accessibilité:</a:t>
            </a:r>
            <a:endParaRPr lang="en-US" sz="1046" dirty="0"/>
          </a:p>
        </p:txBody>
      </p:sp>
      <p:sp>
        <p:nvSpPr>
          <p:cNvPr id="22" name="Text 14"/>
          <p:cNvSpPr/>
          <p:nvPr/>
        </p:nvSpPr>
        <p:spPr>
          <a:xfrm>
            <a:off x="1531051" y="5522119"/>
            <a:ext cx="2476453"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Facilite l'accès aux services pour tous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114550"/>
            <a:ext cx="3893344" cy="2571750"/>
          </a:xfrm>
          <a:prstGeom prst="rect">
            <a:avLst/>
          </a:prstGeom>
        </p:spPr>
      </p:pic>
      <p:sp>
        <p:nvSpPr>
          <p:cNvPr id="25"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4 - 2/10</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Applications des Avatars</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Contexte togolais</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Les avatars virtuels offrent des opportunités uniques pour surmonter les défis d'accessibilité, de langue et d'alphabétisation au Togo, tout en préservant l'aspect humain des interactions.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Cas d'utilisation</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0" name="Text 6"/>
          <p:cNvSpPr/>
          <p:nvPr/>
        </p:nvSpPr>
        <p:spPr>
          <a:xfrm>
            <a:off x="1317045" y="3164681"/>
            <a:ext cx="31477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Tuteurs virtuels pour l'apprentissage des langues et matières scolaires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44606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Santé:</a:t>
            </a:r>
            <a:endParaRPr lang="en-US" sz="1046" dirty="0"/>
          </a:p>
        </p:txBody>
      </p:sp>
      <p:sp>
        <p:nvSpPr>
          <p:cNvPr id="13" name="Text 8"/>
          <p:cNvSpPr/>
          <p:nvPr/>
        </p:nvSpPr>
        <p:spPr>
          <a:xfrm>
            <a:off x="1010422" y="3700463"/>
            <a:ext cx="345442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Assistants médicaux pour la sensibilisation et le suivi des patients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1120285"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Administration:</a:t>
            </a:r>
            <a:endParaRPr lang="en-US" sz="1046" dirty="0"/>
          </a:p>
        </p:txBody>
      </p:sp>
      <p:sp>
        <p:nvSpPr>
          <p:cNvPr id="16" name="Text 10"/>
          <p:cNvSpPr/>
          <p:nvPr/>
        </p:nvSpPr>
        <p:spPr>
          <a:xfrm>
            <a:off x="1684641" y="4236244"/>
            <a:ext cx="278020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Guides virtuels pour les services publics et démarches administratives</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3738" cy="171450"/>
          </a:xfrm>
          <a:prstGeom prst="rect">
            <a:avLst/>
          </a:prstGeom>
        </p:spPr>
      </p:pic>
      <p:sp>
        <p:nvSpPr>
          <p:cNvPr id="18" name="Text 11"/>
          <p:cNvSpPr/>
          <p:nvPr/>
        </p:nvSpPr>
        <p:spPr>
          <a:xfrm>
            <a:off x="566644" y="4772025"/>
            <a:ext cx="80512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Commerce:</a:t>
            </a:r>
            <a:endParaRPr lang="en-US" sz="1046" dirty="0"/>
          </a:p>
        </p:txBody>
      </p:sp>
      <p:sp>
        <p:nvSpPr>
          <p:cNvPr id="19" name="Text 12"/>
          <p:cNvSpPr/>
          <p:nvPr/>
        </p:nvSpPr>
        <p:spPr>
          <a:xfrm>
            <a:off x="1371767" y="4772025"/>
            <a:ext cx="3093076"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Conseillers virtuels pour les PME et marchés locaux</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71450" cy="171450"/>
          </a:xfrm>
          <a:prstGeom prst="rect">
            <a:avLst/>
          </a:prstGeom>
        </p:spPr>
      </p:pic>
      <p:sp>
        <p:nvSpPr>
          <p:cNvPr id="21" name="Text 13"/>
          <p:cNvSpPr/>
          <p:nvPr/>
        </p:nvSpPr>
        <p:spPr>
          <a:xfrm>
            <a:off x="564356" y="5307806"/>
            <a:ext cx="571500"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Culture:</a:t>
            </a:r>
            <a:endParaRPr lang="en-US" sz="1046" dirty="0"/>
          </a:p>
        </p:txBody>
      </p:sp>
      <p:sp>
        <p:nvSpPr>
          <p:cNvPr id="22" name="Text 14"/>
          <p:cNvSpPr/>
          <p:nvPr/>
        </p:nvSpPr>
        <p:spPr>
          <a:xfrm>
            <a:off x="1135856" y="5307806"/>
            <a:ext cx="332898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Conteurs virtuels pour préserver le patrimoine culturel togolais</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114550"/>
            <a:ext cx="3893344" cy="2571750"/>
          </a:xfrm>
          <a:prstGeom prst="rect">
            <a:avLst/>
          </a:prstGeom>
        </p:spPr>
      </p:pic>
      <p:sp>
        <p:nvSpPr>
          <p:cNvPr id="25"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4 - 3/10</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43675"/>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Synthèse Vocale: Technologies</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que la synthèse vocale?</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La synthèse vocale (Text-to-Speech ou TTS) est une technologie qui convertit le texte en parole naturelle. Les systèmes modernes utilisent l'IA pour produire des voix presque indistinguables de celles des humains.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Technologies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961253"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TTS Concaténatif:</a:t>
            </a:r>
            <a:endParaRPr lang="en-US" sz="1046" dirty="0"/>
          </a:p>
        </p:txBody>
      </p:sp>
      <p:sp>
        <p:nvSpPr>
          <p:cNvPr id="10" name="Text 6"/>
          <p:cNvSpPr/>
          <p:nvPr/>
        </p:nvSpPr>
        <p:spPr>
          <a:xfrm>
            <a:off x="1525609" y="3164681"/>
            <a:ext cx="2939235"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Assemblage de segments préenregistrés de parole humaine</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1047285"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TTS Paramétrique:</a:t>
            </a:r>
            <a:endParaRPr lang="en-US" sz="1046" dirty="0"/>
          </a:p>
        </p:txBody>
      </p:sp>
      <p:sp>
        <p:nvSpPr>
          <p:cNvPr id="13" name="Text 8"/>
          <p:cNvSpPr/>
          <p:nvPr/>
        </p:nvSpPr>
        <p:spPr>
          <a:xfrm>
            <a:off x="1611641" y="3700463"/>
            <a:ext cx="2853203"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Génération de parole à partir de modèles statistiques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709380"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TTS Neuronal:</a:t>
            </a:r>
            <a:endParaRPr lang="en-US" sz="1046" dirty="0"/>
          </a:p>
        </p:txBody>
      </p:sp>
      <p:sp>
        <p:nvSpPr>
          <p:cNvPr id="16" name="Text 10"/>
          <p:cNvSpPr/>
          <p:nvPr/>
        </p:nvSpPr>
        <p:spPr>
          <a:xfrm>
            <a:off x="1273736" y="4236244"/>
            <a:ext cx="319110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Utilisation de réseaux de neurones profonds pour une parole plus naturelle</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1450" cy="171450"/>
          </a:xfrm>
          <a:prstGeom prst="rect">
            <a:avLst/>
          </a:prstGeom>
        </p:spPr>
      </p:pic>
      <p:sp>
        <p:nvSpPr>
          <p:cNvPr id="18" name="Text 11"/>
          <p:cNvSpPr/>
          <p:nvPr/>
        </p:nvSpPr>
        <p:spPr>
          <a:xfrm>
            <a:off x="564356" y="4772025"/>
            <a:ext cx="868245"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TTS Multilingue:</a:t>
            </a:r>
            <a:endParaRPr lang="en-US" sz="1046" dirty="0"/>
          </a:p>
        </p:txBody>
      </p:sp>
      <p:sp>
        <p:nvSpPr>
          <p:cNvPr id="19" name="Text 12"/>
          <p:cNvSpPr/>
          <p:nvPr/>
        </p:nvSpPr>
        <p:spPr>
          <a:xfrm>
            <a:off x="1432601" y="4772025"/>
            <a:ext cx="3032243"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Support de plusieurs langues, y compris les langues togolaises</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185291" cy="171450"/>
          </a:xfrm>
          <a:prstGeom prst="rect">
            <a:avLst/>
          </a:prstGeom>
        </p:spPr>
      </p:pic>
      <p:sp>
        <p:nvSpPr>
          <p:cNvPr id="21" name="Text 13"/>
          <p:cNvSpPr/>
          <p:nvPr/>
        </p:nvSpPr>
        <p:spPr>
          <a:xfrm>
            <a:off x="578197" y="5307806"/>
            <a:ext cx="1373693"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Voix Personnalisables:</a:t>
            </a:r>
            <a:endParaRPr lang="en-US" sz="1046" dirty="0"/>
          </a:p>
        </p:txBody>
      </p:sp>
      <p:sp>
        <p:nvSpPr>
          <p:cNvPr id="22" name="Text 14"/>
          <p:cNvSpPr/>
          <p:nvPr/>
        </p:nvSpPr>
        <p:spPr>
          <a:xfrm>
            <a:off x="1951890" y="5307806"/>
            <a:ext cx="251295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Adaptation du ton, du rythme et de l'accent</a:t>
            </a:r>
            <a:endParaRPr lang="en-US" sz="1046" dirty="0"/>
          </a:p>
        </p:txBody>
      </p:sp>
      <p:sp>
        <p:nvSpPr>
          <p:cNvPr id="23" name="Shape 15"/>
          <p:cNvSpPr/>
          <p:nvPr/>
        </p:nvSpPr>
        <p:spPr>
          <a:xfrm>
            <a:off x="4679156" y="1971675"/>
            <a:ext cx="4179094" cy="2857500"/>
          </a:xfrm>
          <a:prstGeom prst="rect">
            <a:avLst/>
          </a:prstGeom>
          <a:solidFill>
            <a:srgbClr val="FFFFFF">
              <a:alpha val="10000"/>
            </a:srgbClr>
          </a:solidFill>
          <a:ln/>
        </p:spPr>
      </p:sp>
      <p:sp>
        <p:nvSpPr>
          <p:cNvPr id="24" name="Text 16"/>
          <p:cNvSpPr/>
          <p:nvPr/>
        </p:nvSpPr>
        <p:spPr>
          <a:xfrm>
            <a:off x="285750" y="6236494"/>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5" name="Text 17"/>
          <p:cNvSpPr/>
          <p:nvPr/>
        </p:nvSpPr>
        <p:spPr>
          <a:xfrm>
            <a:off x="8020534" y="6236494"/>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4 - 4/10</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29363"/>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Applications de la Synthèse Vocale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Contexte togolais</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La synthèse vocale offre des solutions uniques pour surmonter les barrières linguistiques et d'alphabétisation au Togo, permettant une communication plus inclusive et accessible dans un pays avec plusieurs langues locales.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Cas d'utilisation</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1179165"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Alphabétisation:</a:t>
            </a:r>
            <a:endParaRPr lang="en-US" sz="1046" dirty="0"/>
          </a:p>
        </p:txBody>
      </p:sp>
      <p:sp>
        <p:nvSpPr>
          <p:cNvPr id="10" name="Text 6"/>
          <p:cNvSpPr/>
          <p:nvPr/>
        </p:nvSpPr>
        <p:spPr>
          <a:xfrm>
            <a:off x="1743521" y="3164681"/>
            <a:ext cx="272132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Lecture de textes pour les personnes analphabètes ou malvoyantes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71450" cy="171450"/>
          </a:xfrm>
          <a:prstGeom prst="rect">
            <a:avLst/>
          </a:prstGeom>
        </p:spPr>
      </p:pic>
      <p:sp>
        <p:nvSpPr>
          <p:cNvPr id="12" name="Text 7"/>
          <p:cNvSpPr/>
          <p:nvPr/>
        </p:nvSpPr>
        <p:spPr>
          <a:xfrm>
            <a:off x="564356" y="3700463"/>
            <a:ext cx="1370233"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Préservation linguistique:</a:t>
            </a:r>
            <a:endParaRPr lang="en-US" sz="1046" dirty="0"/>
          </a:p>
        </p:txBody>
      </p:sp>
      <p:sp>
        <p:nvSpPr>
          <p:cNvPr id="13" name="Text 8"/>
          <p:cNvSpPr/>
          <p:nvPr/>
        </p:nvSpPr>
        <p:spPr>
          <a:xfrm>
            <a:off x="1934589" y="3700463"/>
            <a:ext cx="2530255"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Documentation et diffusion des langues togolaises</a:t>
            </a:r>
            <a:endParaRPr lang="en-US" sz="1046" dirty="0"/>
          </a:p>
        </p:txBody>
      </p:sp>
      <p:pic>
        <p:nvPicPr>
          <p:cNvPr id="14" name="Image 3" descr="preencoded.png">    </p:cNvPr>
          <p:cNvPicPr>
            <a:picLocks noChangeAspect="1"/>
          </p:cNvPicPr>
          <p:nvPr/>
        </p:nvPicPr>
        <p:blipFill>
          <a:blip r:embed="rId4"/>
          <a:stretch>
            <a:fillRect/>
          </a:stretch>
        </p:blipFill>
        <p:spPr>
          <a:xfrm>
            <a:off x="285750" y="4236244"/>
            <a:ext cx="171450" cy="171450"/>
          </a:xfrm>
          <a:prstGeom prst="rect">
            <a:avLst/>
          </a:prstGeom>
        </p:spPr>
      </p:pic>
      <p:sp>
        <p:nvSpPr>
          <p:cNvPr id="15" name="Text 9"/>
          <p:cNvSpPr/>
          <p:nvPr/>
        </p:nvSpPr>
        <p:spPr>
          <a:xfrm>
            <a:off x="564356" y="4236244"/>
            <a:ext cx="1213154"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Information publique:</a:t>
            </a:r>
            <a:endParaRPr lang="en-US" sz="1046" dirty="0"/>
          </a:p>
        </p:txBody>
      </p:sp>
      <p:sp>
        <p:nvSpPr>
          <p:cNvPr id="16" name="Text 10"/>
          <p:cNvSpPr/>
          <p:nvPr/>
        </p:nvSpPr>
        <p:spPr>
          <a:xfrm>
            <a:off x="1777510" y="4236244"/>
            <a:ext cx="268733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Annonces et alertes vocales dans les langues locales</a:t>
            </a:r>
            <a:endParaRPr lang="en-US" sz="1046" dirty="0"/>
          </a:p>
        </p:txBody>
      </p:sp>
      <p:pic>
        <p:nvPicPr>
          <p:cNvPr id="17" name="Image 4" descr="preencoded.png">    </p:cNvPr>
          <p:cNvPicPr>
            <a:picLocks noChangeAspect="1"/>
          </p:cNvPicPr>
          <p:nvPr/>
        </p:nvPicPr>
        <p:blipFill>
          <a:blip r:embed="rId5"/>
          <a:stretch>
            <a:fillRect/>
          </a:stretch>
        </p:blipFill>
        <p:spPr>
          <a:xfrm>
            <a:off x="285750" y="4772025"/>
            <a:ext cx="171450" cy="171450"/>
          </a:xfrm>
          <a:prstGeom prst="rect">
            <a:avLst/>
          </a:prstGeom>
        </p:spPr>
      </p:pic>
      <p:sp>
        <p:nvSpPr>
          <p:cNvPr id="18" name="Text 11"/>
          <p:cNvSpPr/>
          <p:nvPr/>
        </p:nvSpPr>
        <p:spPr>
          <a:xfrm>
            <a:off x="564356" y="4772025"/>
            <a:ext cx="1174672"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Services mobiles:</a:t>
            </a:r>
            <a:endParaRPr lang="en-US" sz="1046" dirty="0"/>
          </a:p>
        </p:txBody>
      </p:sp>
      <p:sp>
        <p:nvSpPr>
          <p:cNvPr id="19" name="Text 12"/>
          <p:cNvSpPr/>
          <p:nvPr/>
        </p:nvSpPr>
        <p:spPr>
          <a:xfrm>
            <a:off x="1739029" y="4772025"/>
            <a:ext cx="2725815"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Interfaces vocales pour services essentiels</a:t>
            </a:r>
            <a:endParaRPr lang="en-US" sz="1046" dirty="0"/>
          </a:p>
        </p:txBody>
      </p:sp>
      <p:pic>
        <p:nvPicPr>
          <p:cNvPr id="20" name="Image 5" descr="preencoded.png">    </p:cNvPr>
          <p:cNvPicPr>
            <a:picLocks noChangeAspect="1"/>
          </p:cNvPicPr>
          <p:nvPr/>
        </p:nvPicPr>
        <p:blipFill>
          <a:blip r:embed="rId6"/>
          <a:stretch>
            <a:fillRect/>
          </a:stretch>
        </p:blipFill>
        <p:spPr>
          <a:xfrm>
            <a:off x="285750" y="5307806"/>
            <a:ext cx="214313" cy="171450"/>
          </a:xfrm>
          <a:prstGeom prst="rect">
            <a:avLst/>
          </a:prstGeom>
        </p:spPr>
      </p:pic>
      <p:sp>
        <p:nvSpPr>
          <p:cNvPr id="21" name="Text 13"/>
          <p:cNvSpPr/>
          <p:nvPr/>
        </p:nvSpPr>
        <p:spPr>
          <a:xfrm>
            <a:off x="607219" y="5307806"/>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22" name="Text 14"/>
          <p:cNvSpPr/>
          <p:nvPr/>
        </p:nvSpPr>
        <p:spPr>
          <a:xfrm>
            <a:off x="1359908" y="5307806"/>
            <a:ext cx="2704495"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Matériel pédagogique audio multilingue</a:t>
            </a:r>
            <a:endParaRPr lang="en-US" sz="1046" dirty="0"/>
          </a:p>
        </p:txBody>
      </p:sp>
      <p:sp>
        <p:nvSpPr>
          <p:cNvPr id="23" name="Shape 15"/>
          <p:cNvSpPr/>
          <p:nvPr/>
        </p:nvSpPr>
        <p:spPr>
          <a:xfrm>
            <a:off x="4679156" y="1864519"/>
            <a:ext cx="4179094" cy="2857500"/>
          </a:xfrm>
          <a:prstGeom prst="rect">
            <a:avLst/>
          </a:prstGeom>
          <a:solidFill>
            <a:srgbClr val="FFFFFF">
              <a:alpha val="10000"/>
            </a:srgbClr>
          </a:solidFill>
          <a:ln/>
        </p:spPr>
      </p:sp>
      <p:pic>
        <p:nvPicPr>
          <p:cNvPr id="24" name="Image 6" descr="preencoded.png">    </p:cNvPr>
          <p:cNvPicPr>
            <a:picLocks noChangeAspect="1"/>
          </p:cNvPicPr>
          <p:nvPr/>
        </p:nvPicPr>
        <p:blipFill>
          <a:blip r:embed="rId7"/>
          <a:stretch>
            <a:fillRect/>
          </a:stretch>
        </p:blipFill>
        <p:spPr>
          <a:xfrm>
            <a:off x="4822031" y="2007394"/>
            <a:ext cx="3893344" cy="2571750"/>
          </a:xfrm>
          <a:prstGeom prst="rect">
            <a:avLst/>
          </a:prstGeom>
        </p:spPr>
      </p:pic>
      <p:sp>
        <p:nvSpPr>
          <p:cNvPr id="25" name="Text 16"/>
          <p:cNvSpPr/>
          <p:nvPr/>
        </p:nvSpPr>
        <p:spPr>
          <a:xfrm>
            <a:off x="285750" y="6022181"/>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6" name="Text 17"/>
          <p:cNvSpPr/>
          <p:nvPr/>
        </p:nvSpPr>
        <p:spPr>
          <a:xfrm>
            <a:off x="8020534" y="6022181"/>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4 - 5/10</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757988"/>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IA Générative: Images et Vidéos</a:t>
            </a:r>
            <a:endParaRPr lang="en-US" sz="2025" dirty="0"/>
          </a:p>
        </p:txBody>
      </p:sp>
      <p:sp>
        <p:nvSpPr>
          <p:cNvPr id="4" name="Shape 1"/>
          <p:cNvSpPr/>
          <p:nvPr/>
        </p:nvSpPr>
        <p:spPr>
          <a:xfrm>
            <a:off x="285750" y="957263"/>
            <a:ext cx="4179094" cy="1764506"/>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Qu'est-ce que l'IA générative visuelle?</a:t>
            </a:r>
            <a:endParaRPr lang="en-US" sz="1575" dirty="0"/>
          </a:p>
        </p:txBody>
      </p:sp>
      <p:sp>
        <p:nvSpPr>
          <p:cNvPr id="6" name="Text 3"/>
          <p:cNvSpPr/>
          <p:nvPr/>
        </p:nvSpPr>
        <p:spPr>
          <a:xfrm>
            <a:off x="428625" y="1507331"/>
            <a:ext cx="3893344" cy="1071563"/>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L'IA générative visuelle utilise des modèles d'apprentissage profond pour créer des images et vidéos originales à partir de descriptions textuelles ou d'images de référence, ouvrant de nouvelles possibilités créatives et pratiques.</a:t>
            </a:r>
            <a:endParaRPr lang="en-US" sz="1046" dirty="0"/>
          </a:p>
        </p:txBody>
      </p:sp>
      <p:sp>
        <p:nvSpPr>
          <p:cNvPr id="7" name="Text 4"/>
          <p:cNvSpPr/>
          <p:nvPr/>
        </p:nvSpPr>
        <p:spPr>
          <a:xfrm>
            <a:off x="285750" y="2936081"/>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Technologies principales</a:t>
            </a:r>
            <a:endParaRPr lang="en-US" sz="1575" dirty="0"/>
          </a:p>
        </p:txBody>
      </p:sp>
      <p:pic>
        <p:nvPicPr>
          <p:cNvPr id="8" name="Image 1" descr="preencoded.png">    </p:cNvPr>
          <p:cNvPicPr>
            <a:picLocks noChangeAspect="1"/>
          </p:cNvPicPr>
          <p:nvPr/>
        </p:nvPicPr>
        <p:blipFill>
          <a:blip r:embed="rId2"/>
          <a:stretch>
            <a:fillRect/>
          </a:stretch>
        </p:blipFill>
        <p:spPr>
          <a:xfrm>
            <a:off x="285750" y="3378994"/>
            <a:ext cx="171450" cy="171450"/>
          </a:xfrm>
          <a:prstGeom prst="rect">
            <a:avLst/>
          </a:prstGeom>
        </p:spPr>
      </p:pic>
      <p:sp>
        <p:nvSpPr>
          <p:cNvPr id="9" name="Text 5"/>
          <p:cNvSpPr/>
          <p:nvPr/>
        </p:nvSpPr>
        <p:spPr>
          <a:xfrm>
            <a:off x="564356" y="3378994"/>
            <a:ext cx="907759"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Texte-à-Image:</a:t>
            </a:r>
            <a:endParaRPr lang="en-US" sz="1046" dirty="0"/>
          </a:p>
        </p:txBody>
      </p:sp>
      <p:sp>
        <p:nvSpPr>
          <p:cNvPr id="10" name="Text 6"/>
          <p:cNvSpPr/>
          <p:nvPr/>
        </p:nvSpPr>
        <p:spPr>
          <a:xfrm>
            <a:off x="1472115" y="3378994"/>
            <a:ext cx="299272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d'images à partir de descriptions textuelles</a:t>
            </a:r>
            <a:endParaRPr lang="en-US" sz="1046" dirty="0"/>
          </a:p>
        </p:txBody>
      </p:sp>
      <p:pic>
        <p:nvPicPr>
          <p:cNvPr id="11" name="Image 2" descr="preencoded.png">    </p:cNvPr>
          <p:cNvPicPr>
            <a:picLocks noChangeAspect="1"/>
          </p:cNvPicPr>
          <p:nvPr/>
        </p:nvPicPr>
        <p:blipFill>
          <a:blip r:embed="rId3"/>
          <a:stretch>
            <a:fillRect/>
          </a:stretch>
        </p:blipFill>
        <p:spPr>
          <a:xfrm>
            <a:off x="285750" y="3914775"/>
            <a:ext cx="171450" cy="171450"/>
          </a:xfrm>
          <a:prstGeom prst="rect">
            <a:avLst/>
          </a:prstGeom>
        </p:spPr>
      </p:pic>
      <p:sp>
        <p:nvSpPr>
          <p:cNvPr id="12" name="Text 7"/>
          <p:cNvSpPr/>
          <p:nvPr/>
        </p:nvSpPr>
        <p:spPr>
          <a:xfrm>
            <a:off x="564356" y="3914775"/>
            <a:ext cx="890039"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Édition d'Image:</a:t>
            </a:r>
            <a:endParaRPr lang="en-US" sz="1046" dirty="0"/>
          </a:p>
        </p:txBody>
      </p:sp>
      <p:sp>
        <p:nvSpPr>
          <p:cNvPr id="13" name="Text 8"/>
          <p:cNvSpPr/>
          <p:nvPr/>
        </p:nvSpPr>
        <p:spPr>
          <a:xfrm>
            <a:off x="1454395" y="3914775"/>
            <a:ext cx="301044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Modification d'images existantes via instructions textuelles</a:t>
            </a:r>
            <a:endParaRPr lang="en-US" sz="1046" dirty="0"/>
          </a:p>
        </p:txBody>
      </p:sp>
      <p:pic>
        <p:nvPicPr>
          <p:cNvPr id="14" name="Image 3" descr="preencoded.png">    </p:cNvPr>
          <p:cNvPicPr>
            <a:picLocks noChangeAspect="1"/>
          </p:cNvPicPr>
          <p:nvPr/>
        </p:nvPicPr>
        <p:blipFill>
          <a:blip r:embed="rId4"/>
          <a:stretch>
            <a:fillRect/>
          </a:stretch>
        </p:blipFill>
        <p:spPr>
          <a:xfrm>
            <a:off x="285750" y="4450556"/>
            <a:ext cx="171450" cy="171450"/>
          </a:xfrm>
          <a:prstGeom prst="rect">
            <a:avLst/>
          </a:prstGeom>
        </p:spPr>
      </p:pic>
      <p:sp>
        <p:nvSpPr>
          <p:cNvPr id="15" name="Text 9"/>
          <p:cNvSpPr/>
          <p:nvPr/>
        </p:nvSpPr>
        <p:spPr>
          <a:xfrm>
            <a:off x="564356" y="4450556"/>
            <a:ext cx="831047"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Texte-à-Vidéo:</a:t>
            </a:r>
            <a:endParaRPr lang="en-US" sz="1046" dirty="0"/>
          </a:p>
        </p:txBody>
      </p:sp>
      <p:sp>
        <p:nvSpPr>
          <p:cNvPr id="16" name="Text 10"/>
          <p:cNvSpPr/>
          <p:nvPr/>
        </p:nvSpPr>
        <p:spPr>
          <a:xfrm>
            <a:off x="1395403" y="4450556"/>
            <a:ext cx="3069441"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Génération de séquences vidéo à partir de descriptions</a:t>
            </a:r>
            <a:endParaRPr lang="en-US" sz="1046" dirty="0"/>
          </a:p>
        </p:txBody>
      </p:sp>
      <p:pic>
        <p:nvPicPr>
          <p:cNvPr id="17" name="Image 4" descr="preencoded.png">    </p:cNvPr>
          <p:cNvPicPr>
            <a:picLocks noChangeAspect="1"/>
          </p:cNvPicPr>
          <p:nvPr/>
        </p:nvPicPr>
        <p:blipFill>
          <a:blip r:embed="rId5"/>
          <a:stretch>
            <a:fillRect/>
          </a:stretch>
        </p:blipFill>
        <p:spPr>
          <a:xfrm>
            <a:off x="285750" y="4986338"/>
            <a:ext cx="171450" cy="171450"/>
          </a:xfrm>
          <a:prstGeom prst="rect">
            <a:avLst/>
          </a:prstGeom>
        </p:spPr>
      </p:pic>
      <p:sp>
        <p:nvSpPr>
          <p:cNvPr id="18" name="Text 11"/>
          <p:cNvSpPr/>
          <p:nvPr/>
        </p:nvSpPr>
        <p:spPr>
          <a:xfrm>
            <a:off x="564356" y="4986338"/>
            <a:ext cx="1726946"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Inpainting/Outpainting:</a:t>
            </a:r>
            <a:endParaRPr lang="en-US" sz="1046" dirty="0"/>
          </a:p>
        </p:txBody>
      </p:sp>
      <p:sp>
        <p:nvSpPr>
          <p:cNvPr id="19" name="Text 12"/>
          <p:cNvSpPr/>
          <p:nvPr/>
        </p:nvSpPr>
        <p:spPr>
          <a:xfrm>
            <a:off x="2291302" y="4986338"/>
            <a:ext cx="2173542"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Complétion ou extension d'images existantes</a:t>
            </a:r>
            <a:endParaRPr lang="en-US" sz="1046" dirty="0"/>
          </a:p>
        </p:txBody>
      </p:sp>
      <p:pic>
        <p:nvPicPr>
          <p:cNvPr id="20" name="Image 5" descr="preencoded.png">    </p:cNvPr>
          <p:cNvPicPr>
            <a:picLocks noChangeAspect="1"/>
          </p:cNvPicPr>
          <p:nvPr/>
        </p:nvPicPr>
        <p:blipFill>
          <a:blip r:embed="rId6"/>
          <a:stretch>
            <a:fillRect/>
          </a:stretch>
        </p:blipFill>
        <p:spPr>
          <a:xfrm>
            <a:off x="285750" y="5522119"/>
            <a:ext cx="171450" cy="171450"/>
          </a:xfrm>
          <a:prstGeom prst="rect">
            <a:avLst/>
          </a:prstGeom>
        </p:spPr>
      </p:pic>
      <p:sp>
        <p:nvSpPr>
          <p:cNvPr id="21" name="Text 13"/>
          <p:cNvSpPr/>
          <p:nvPr/>
        </p:nvSpPr>
        <p:spPr>
          <a:xfrm>
            <a:off x="564356" y="5522119"/>
            <a:ext cx="1180309" cy="428625"/>
          </a:xfrm>
          <a:prstGeom prst="rect">
            <a:avLst/>
          </a:prstGeom>
          <a:noFill/>
          <a:ln/>
        </p:spPr>
        <p:txBody>
          <a:bodyPr wrap="squar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Transfert de Style:</a:t>
            </a:r>
            <a:endParaRPr lang="en-US" sz="1046" dirty="0"/>
          </a:p>
        </p:txBody>
      </p:sp>
      <p:sp>
        <p:nvSpPr>
          <p:cNvPr id="22" name="Text 14"/>
          <p:cNvSpPr/>
          <p:nvPr/>
        </p:nvSpPr>
        <p:spPr>
          <a:xfrm>
            <a:off x="1744666" y="5522119"/>
            <a:ext cx="2720178"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Application du style d'une image à une autre</a:t>
            </a:r>
            <a:endParaRPr lang="en-US" sz="1046" dirty="0"/>
          </a:p>
        </p:txBody>
      </p:sp>
      <p:sp>
        <p:nvSpPr>
          <p:cNvPr id="23" name="Shape 15"/>
          <p:cNvSpPr/>
          <p:nvPr/>
        </p:nvSpPr>
        <p:spPr>
          <a:xfrm>
            <a:off x="4679156" y="2078831"/>
            <a:ext cx="4179094" cy="2857500"/>
          </a:xfrm>
          <a:prstGeom prst="rect">
            <a:avLst/>
          </a:prstGeom>
          <a:solidFill>
            <a:srgbClr val="FFFFFF">
              <a:alpha val="10000"/>
            </a:srgbClr>
          </a:solidFill>
          <a:ln/>
        </p:spPr>
      </p:sp>
      <p:sp>
        <p:nvSpPr>
          <p:cNvPr id="24" name="Text 16"/>
          <p:cNvSpPr/>
          <p:nvPr/>
        </p:nvSpPr>
        <p:spPr>
          <a:xfrm>
            <a:off x="285750" y="6450806"/>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25" name="Text 17"/>
          <p:cNvSpPr/>
          <p:nvPr/>
        </p:nvSpPr>
        <p:spPr>
          <a:xfrm>
            <a:off x="8020534" y="6450806"/>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4 - 6/10</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823677"/>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Applications de l'IA Générative</a:t>
            </a:r>
            <a:endParaRPr lang="en-US" sz="2025" dirty="0"/>
          </a:p>
        </p:txBody>
      </p:sp>
      <p:sp>
        <p:nvSpPr>
          <p:cNvPr id="4" name="Shape 1"/>
          <p:cNvSpPr/>
          <p:nvPr/>
        </p:nvSpPr>
        <p:spPr>
          <a:xfrm>
            <a:off x="285750" y="957263"/>
            <a:ext cx="4179094" cy="1550194"/>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Contexte togolais</a:t>
            </a:r>
            <a:endParaRPr lang="en-US" sz="1575" dirty="0"/>
          </a:p>
        </p:txBody>
      </p:sp>
      <p:sp>
        <p:nvSpPr>
          <p:cNvPr id="6" name="Text 3"/>
          <p:cNvSpPr/>
          <p:nvPr/>
        </p:nvSpPr>
        <p:spPr>
          <a:xfrm>
            <a:off x="428625" y="1507331"/>
            <a:ext cx="3893344" cy="857250"/>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L'IA générative offre des opportunités uniques pour le développement économique, culturel et éducatif au Togo, permettant de créer des contenus visuels adaptés aux besoins locaux avec des ressources limitées.</a:t>
            </a:r>
            <a:endParaRPr lang="en-US" sz="1046" dirty="0"/>
          </a:p>
        </p:txBody>
      </p:sp>
      <p:sp>
        <p:nvSpPr>
          <p:cNvPr id="7" name="Text 4"/>
          <p:cNvSpPr/>
          <p:nvPr/>
        </p:nvSpPr>
        <p:spPr>
          <a:xfrm>
            <a:off x="285750" y="2721769"/>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Cas d'utilisation</a:t>
            </a:r>
            <a:endParaRPr lang="en-US" sz="1575" dirty="0"/>
          </a:p>
        </p:txBody>
      </p:sp>
      <p:pic>
        <p:nvPicPr>
          <p:cNvPr id="8" name="Image 1" descr="preencoded.png">    </p:cNvPr>
          <p:cNvPicPr>
            <a:picLocks noChangeAspect="1"/>
          </p:cNvPicPr>
          <p:nvPr/>
        </p:nvPicPr>
        <p:blipFill>
          <a:blip r:embed="rId2"/>
          <a:stretch>
            <a:fillRect/>
          </a:stretch>
        </p:blipFill>
        <p:spPr>
          <a:xfrm>
            <a:off x="285750" y="3164681"/>
            <a:ext cx="171450" cy="171450"/>
          </a:xfrm>
          <a:prstGeom prst="rect">
            <a:avLst/>
          </a:prstGeom>
        </p:spPr>
      </p:pic>
      <p:sp>
        <p:nvSpPr>
          <p:cNvPr id="9" name="Text 5"/>
          <p:cNvSpPr/>
          <p:nvPr/>
        </p:nvSpPr>
        <p:spPr>
          <a:xfrm>
            <a:off x="564356" y="3164681"/>
            <a:ext cx="709240"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Artisanat:</a:t>
            </a:r>
            <a:endParaRPr lang="en-US" sz="1046" dirty="0"/>
          </a:p>
        </p:txBody>
      </p:sp>
      <p:sp>
        <p:nvSpPr>
          <p:cNvPr id="10" name="Text 6"/>
          <p:cNvSpPr/>
          <p:nvPr/>
        </p:nvSpPr>
        <p:spPr>
          <a:xfrm>
            <a:off x="1273597" y="3164681"/>
            <a:ext cx="3191247"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Création de motifs inspirés des traditions togolaises</a:t>
            </a:r>
            <a:endParaRPr lang="en-US" sz="1046" dirty="0"/>
          </a:p>
        </p:txBody>
      </p:sp>
      <p:pic>
        <p:nvPicPr>
          <p:cNvPr id="11" name="Image 2" descr="preencoded.png">    </p:cNvPr>
          <p:cNvPicPr>
            <a:picLocks noChangeAspect="1"/>
          </p:cNvPicPr>
          <p:nvPr/>
        </p:nvPicPr>
        <p:blipFill>
          <a:blip r:embed="rId3"/>
          <a:stretch>
            <a:fillRect/>
          </a:stretch>
        </p:blipFill>
        <p:spPr>
          <a:xfrm>
            <a:off x="285750" y="3700463"/>
            <a:ext cx="192881" cy="171450"/>
          </a:xfrm>
          <a:prstGeom prst="rect">
            <a:avLst/>
          </a:prstGeom>
        </p:spPr>
      </p:pic>
      <p:sp>
        <p:nvSpPr>
          <p:cNvPr id="12" name="Text 7"/>
          <p:cNvSpPr/>
          <p:nvPr/>
        </p:nvSpPr>
        <p:spPr>
          <a:xfrm>
            <a:off x="585788" y="3700463"/>
            <a:ext cx="789552"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Marketing:</a:t>
            </a:r>
            <a:endParaRPr lang="en-US" sz="1046" dirty="0"/>
          </a:p>
        </p:txBody>
      </p:sp>
      <p:sp>
        <p:nvSpPr>
          <p:cNvPr id="13" name="Text 8"/>
          <p:cNvSpPr/>
          <p:nvPr/>
        </p:nvSpPr>
        <p:spPr>
          <a:xfrm>
            <a:off x="1375339" y="3700463"/>
            <a:ext cx="2842068"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Visuels personnalisés pour les PME locales</a:t>
            </a:r>
            <a:endParaRPr lang="en-US" sz="1046" dirty="0"/>
          </a:p>
        </p:txBody>
      </p:sp>
      <p:pic>
        <p:nvPicPr>
          <p:cNvPr id="14" name="Image 3" descr="preencoded.png">    </p:cNvPr>
          <p:cNvPicPr>
            <a:picLocks noChangeAspect="1"/>
          </p:cNvPicPr>
          <p:nvPr/>
        </p:nvPicPr>
        <p:blipFill>
          <a:blip r:embed="rId4"/>
          <a:stretch>
            <a:fillRect/>
          </a:stretch>
        </p:blipFill>
        <p:spPr>
          <a:xfrm>
            <a:off x="285750" y="4021931"/>
            <a:ext cx="171450" cy="171450"/>
          </a:xfrm>
          <a:prstGeom prst="rect">
            <a:avLst/>
          </a:prstGeom>
        </p:spPr>
      </p:pic>
      <p:sp>
        <p:nvSpPr>
          <p:cNvPr id="15" name="Text 9"/>
          <p:cNvSpPr/>
          <p:nvPr/>
        </p:nvSpPr>
        <p:spPr>
          <a:xfrm>
            <a:off x="564356" y="4021931"/>
            <a:ext cx="752689"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Éducation:</a:t>
            </a:r>
            <a:endParaRPr lang="en-US" sz="1046" dirty="0"/>
          </a:p>
        </p:txBody>
      </p:sp>
      <p:sp>
        <p:nvSpPr>
          <p:cNvPr id="16" name="Text 10"/>
          <p:cNvSpPr/>
          <p:nvPr/>
        </p:nvSpPr>
        <p:spPr>
          <a:xfrm>
            <a:off x="1317045" y="4021931"/>
            <a:ext cx="3147799"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Illustrations pour matériel pédagogique adapté</a:t>
            </a:r>
            <a:endParaRPr lang="en-US" sz="1046" dirty="0"/>
          </a:p>
        </p:txBody>
      </p:sp>
      <p:pic>
        <p:nvPicPr>
          <p:cNvPr id="17" name="Image 4" descr="preencoded.png">    </p:cNvPr>
          <p:cNvPicPr>
            <a:picLocks noChangeAspect="1"/>
          </p:cNvPicPr>
          <p:nvPr/>
        </p:nvPicPr>
        <p:blipFill>
          <a:blip r:embed="rId5"/>
          <a:stretch>
            <a:fillRect/>
          </a:stretch>
        </p:blipFill>
        <p:spPr>
          <a:xfrm>
            <a:off x="285750" y="4557713"/>
            <a:ext cx="171450" cy="171450"/>
          </a:xfrm>
          <a:prstGeom prst="rect">
            <a:avLst/>
          </a:prstGeom>
        </p:spPr>
      </p:pic>
      <p:sp>
        <p:nvSpPr>
          <p:cNvPr id="18" name="Text 11"/>
          <p:cNvSpPr/>
          <p:nvPr/>
        </p:nvSpPr>
        <p:spPr>
          <a:xfrm>
            <a:off x="564356" y="4557713"/>
            <a:ext cx="699948"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Tourisme:</a:t>
            </a:r>
            <a:endParaRPr lang="en-US" sz="1046" dirty="0"/>
          </a:p>
        </p:txBody>
      </p:sp>
      <p:sp>
        <p:nvSpPr>
          <p:cNvPr id="19" name="Text 12"/>
          <p:cNvSpPr/>
          <p:nvPr/>
        </p:nvSpPr>
        <p:spPr>
          <a:xfrm>
            <a:off x="1264304" y="4557713"/>
            <a:ext cx="2698914"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Promotion des sites culturels et naturels</a:t>
            </a:r>
            <a:endParaRPr lang="en-US" sz="1046" dirty="0"/>
          </a:p>
        </p:txBody>
      </p:sp>
      <p:pic>
        <p:nvPicPr>
          <p:cNvPr id="20" name="Image 5" descr="preencoded.png">    </p:cNvPr>
          <p:cNvPicPr>
            <a:picLocks noChangeAspect="1"/>
          </p:cNvPicPr>
          <p:nvPr/>
        </p:nvPicPr>
        <p:blipFill>
          <a:blip r:embed="rId6"/>
          <a:stretch>
            <a:fillRect/>
          </a:stretch>
        </p:blipFill>
        <p:spPr>
          <a:xfrm>
            <a:off x="285750" y="4879181"/>
            <a:ext cx="171450" cy="171450"/>
          </a:xfrm>
          <a:prstGeom prst="rect">
            <a:avLst/>
          </a:prstGeom>
        </p:spPr>
      </p:pic>
      <p:sp>
        <p:nvSpPr>
          <p:cNvPr id="21" name="Text 13"/>
          <p:cNvSpPr/>
          <p:nvPr/>
        </p:nvSpPr>
        <p:spPr>
          <a:xfrm>
            <a:off x="564356" y="4879181"/>
            <a:ext cx="551213" cy="214313"/>
          </a:xfrm>
          <a:prstGeom prst="rect">
            <a:avLst/>
          </a:prstGeom>
          <a:noFill/>
          <a:ln/>
        </p:spPr>
        <p:txBody>
          <a:bodyPr wrap="none" lIns="0" tIns="0" rIns="0" bIns="0" rtlCol="0" anchor="ctr">
            <a:spAutoFit/>
          </a:bodyPr>
          <a:lstStyle/>
          <a:p>
            <a:pPr algn="l" indent="0" marL="0">
              <a:buNone/>
            </a:pPr>
            <a:r>
              <a:rPr lang="en-US" sz="1046" b="1" dirty="0">
                <a:solidFill>
                  <a:srgbClr val="FFFFFF"/>
                </a:solidFill>
                <a:latin typeface="Noto Sans" pitchFamily="34" charset="0"/>
                <a:ea typeface="Noto Sans" pitchFamily="34" charset="-122"/>
                <a:cs typeface="Noto Sans" pitchFamily="34" charset="-120"/>
              </a:rPr>
              <a:t>Médias:</a:t>
            </a:r>
            <a:endParaRPr lang="en-US" sz="1046" dirty="0"/>
          </a:p>
        </p:txBody>
      </p:sp>
      <p:sp>
        <p:nvSpPr>
          <p:cNvPr id="22" name="Text 14"/>
          <p:cNvSpPr/>
          <p:nvPr/>
        </p:nvSpPr>
        <p:spPr>
          <a:xfrm>
            <a:off x="1115569" y="4879181"/>
            <a:ext cx="3008802"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Production de contenu visuel à moindre coût</a:t>
            </a:r>
            <a:endParaRPr lang="en-US" sz="1046" dirty="0"/>
          </a:p>
        </p:txBody>
      </p:sp>
      <p:sp>
        <p:nvSpPr>
          <p:cNvPr id="23" name="Shape 15"/>
          <p:cNvSpPr/>
          <p:nvPr/>
        </p:nvSpPr>
        <p:spPr>
          <a:xfrm>
            <a:off x="285750" y="5236369"/>
            <a:ext cx="4179094" cy="887220"/>
          </a:xfrm>
          <a:prstGeom prst="rect">
            <a:avLst/>
          </a:prstGeom>
          <a:solidFill>
            <a:srgbClr val="68D391">
              <a:alpha val="10000"/>
            </a:srgbClr>
          </a:solidFill>
          <a:ln/>
        </p:spPr>
      </p:sp>
      <p:sp>
        <p:nvSpPr>
          <p:cNvPr id="24" name="Shape 16"/>
          <p:cNvSpPr/>
          <p:nvPr/>
        </p:nvSpPr>
        <p:spPr>
          <a:xfrm>
            <a:off x="285750" y="5236369"/>
            <a:ext cx="28575" cy="887220"/>
          </a:xfrm>
          <a:prstGeom prst="rect">
            <a:avLst/>
          </a:prstGeom>
          <a:solidFill>
            <a:srgbClr val="68D391"/>
          </a:solidFill>
          <a:ln/>
        </p:spPr>
      </p:sp>
      <p:sp>
        <p:nvSpPr>
          <p:cNvPr id="25" name="Text 17"/>
          <p:cNvSpPr/>
          <p:nvPr/>
        </p:nvSpPr>
        <p:spPr>
          <a:xfrm>
            <a:off x="392906" y="5307806"/>
            <a:ext cx="3964781" cy="192881"/>
          </a:xfrm>
          <a:prstGeom prst="rect">
            <a:avLst/>
          </a:prstGeom>
          <a:noFill/>
          <a:ln/>
        </p:spPr>
        <p:txBody>
          <a:bodyPr wrap="none" lIns="0" tIns="0" rIns="0" bIns="0" rtlCol="0" anchor="ctr">
            <a:spAutoFit/>
          </a:bodyPr>
          <a:lstStyle/>
          <a:p>
            <a:pPr indent="0" marL="0">
              <a:buNone/>
            </a:pPr>
            <a:r>
              <a:rPr lang="en-US" sz="942" dirty="0">
                <a:solidFill>
                  <a:srgbClr val="68D391"/>
                </a:solidFill>
                <a:latin typeface="Noto Sans" pitchFamily="34" charset="0"/>
                <a:ea typeface="Noto Sans" pitchFamily="34" charset="-122"/>
                <a:cs typeface="Noto Sans" pitchFamily="34" charset="-120"/>
              </a:rPr>
              <a:t>Étude de cas: Préservation culturelle</a:t>
            </a:r>
            <a:endParaRPr lang="en-US" sz="942" dirty="0"/>
          </a:p>
        </p:txBody>
      </p:sp>
      <p:sp>
        <p:nvSpPr>
          <p:cNvPr id="26" name="Text 18"/>
          <p:cNvSpPr/>
          <p:nvPr/>
        </p:nvSpPr>
        <p:spPr>
          <a:xfrm>
            <a:off x="392906" y="5572125"/>
            <a:ext cx="3964781" cy="480027"/>
          </a:xfrm>
          <a:prstGeom prst="rect">
            <a:avLst/>
          </a:prstGeom>
          <a:noFill/>
          <a:ln/>
        </p:spPr>
        <p:txBody>
          <a:bodyPr wrap="squar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Utilisation de l'IA générative pour documenter et recréer des motifs traditionnels togolais en voie de disparition, créant une bibliothèque numérique accessible aux artisans locaux.</a:t>
            </a:r>
            <a:endParaRPr lang="en-US" sz="837" dirty="0"/>
          </a:p>
        </p:txBody>
      </p:sp>
      <p:sp>
        <p:nvSpPr>
          <p:cNvPr id="27" name="Shape 19"/>
          <p:cNvSpPr/>
          <p:nvPr/>
        </p:nvSpPr>
        <p:spPr>
          <a:xfrm>
            <a:off x="4679156" y="2111676"/>
            <a:ext cx="4179094" cy="2857500"/>
          </a:xfrm>
          <a:prstGeom prst="rect">
            <a:avLst/>
          </a:prstGeom>
          <a:solidFill>
            <a:srgbClr val="FFFFFF">
              <a:alpha val="10000"/>
            </a:srgbClr>
          </a:solidFill>
          <a:ln/>
        </p:spPr>
      </p:sp>
      <p:pic>
        <p:nvPicPr>
          <p:cNvPr id="28" name="Image 6" descr="preencoded.png">    </p:cNvPr>
          <p:cNvPicPr>
            <a:picLocks noChangeAspect="1"/>
          </p:cNvPicPr>
          <p:nvPr/>
        </p:nvPicPr>
        <p:blipFill>
          <a:blip r:embed="rId7"/>
          <a:stretch>
            <a:fillRect/>
          </a:stretch>
        </p:blipFill>
        <p:spPr>
          <a:xfrm>
            <a:off x="4822031" y="2254551"/>
            <a:ext cx="3893344" cy="2571750"/>
          </a:xfrm>
          <a:prstGeom prst="rect">
            <a:avLst/>
          </a:prstGeom>
        </p:spPr>
      </p:pic>
      <p:sp>
        <p:nvSpPr>
          <p:cNvPr id="29" name="Text 20"/>
          <p:cNvSpPr/>
          <p:nvPr/>
        </p:nvSpPr>
        <p:spPr>
          <a:xfrm>
            <a:off x="285750" y="6516495"/>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30" name="Text 21"/>
          <p:cNvSpPr/>
          <p:nvPr/>
        </p:nvSpPr>
        <p:spPr>
          <a:xfrm>
            <a:off x="8020534" y="6516495"/>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4 - 7/10</a:t>
            </a:r>
            <a:endParaRPr lang="en-US" sz="8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86413"/>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Démonstration Pratique</a:t>
            </a:r>
            <a:endParaRPr lang="en-US" sz="2025" dirty="0"/>
          </a:p>
        </p:txBody>
      </p:sp>
      <p:sp>
        <p:nvSpPr>
          <p:cNvPr id="4" name="Shape 1"/>
          <p:cNvSpPr/>
          <p:nvPr/>
        </p:nvSpPr>
        <p:spPr>
          <a:xfrm>
            <a:off x="285750" y="957263"/>
            <a:ext cx="4179094" cy="1335881"/>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Explorer les technologies en action</a:t>
            </a:r>
            <a:endParaRPr lang="en-US" sz="1575" dirty="0"/>
          </a:p>
        </p:txBody>
      </p:sp>
      <p:sp>
        <p:nvSpPr>
          <p:cNvPr id="6" name="Text 3"/>
          <p:cNvSpPr/>
          <p:nvPr/>
        </p:nvSpPr>
        <p:spPr>
          <a:xfrm>
            <a:off x="428625" y="1507331"/>
            <a:ext cx="3893344" cy="642938"/>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Voyons comment les avatars, la synthèse vocale et l'IA générative peuvent être combinés pour créer des expériences interactives adaptées au contexte togolais.</a:t>
            </a:r>
            <a:endParaRPr lang="en-US" sz="1046" dirty="0"/>
          </a:p>
        </p:txBody>
      </p:sp>
      <p:sp>
        <p:nvSpPr>
          <p:cNvPr id="7" name="Text 4"/>
          <p:cNvSpPr/>
          <p:nvPr/>
        </p:nvSpPr>
        <p:spPr>
          <a:xfrm>
            <a:off x="285750" y="2507456"/>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Processus de démonstration</a:t>
            </a:r>
            <a:endParaRPr lang="en-US" sz="1575" dirty="0"/>
          </a:p>
        </p:txBody>
      </p:sp>
      <p:sp>
        <p:nvSpPr>
          <p:cNvPr id="8" name="Text 5"/>
          <p:cNvSpPr/>
          <p:nvPr/>
        </p:nvSpPr>
        <p:spPr>
          <a:xfrm>
            <a:off x="285750" y="2950369"/>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Sélectionner le type de technologie à démontrer</a:t>
            </a:r>
            <a:endParaRPr lang="en-US" sz="1046" dirty="0"/>
          </a:p>
        </p:txBody>
      </p:sp>
      <p:sp>
        <p:nvSpPr>
          <p:cNvPr id="9" name="Text 6"/>
          <p:cNvSpPr/>
          <p:nvPr/>
        </p:nvSpPr>
        <p:spPr>
          <a:xfrm>
            <a:off x="285750" y="3300413"/>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Configurer les paramètres selon les besoins spécifiques</a:t>
            </a:r>
            <a:endParaRPr lang="en-US" sz="1046" dirty="0"/>
          </a:p>
        </p:txBody>
      </p:sp>
      <p:sp>
        <p:nvSpPr>
          <p:cNvPr id="10" name="Text 7"/>
          <p:cNvSpPr/>
          <p:nvPr/>
        </p:nvSpPr>
        <p:spPr>
          <a:xfrm>
            <a:off x="285750" y="3650456"/>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Générer le contenu et observer les résultats</a:t>
            </a:r>
            <a:endParaRPr lang="en-US" sz="1046" dirty="0"/>
          </a:p>
        </p:txBody>
      </p:sp>
      <p:sp>
        <p:nvSpPr>
          <p:cNvPr id="11" name="Text 8"/>
          <p:cNvSpPr/>
          <p:nvPr/>
        </p:nvSpPr>
        <p:spPr>
          <a:xfrm>
            <a:off x="285750" y="4000500"/>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Analyser les applications potentielles au Togo</a:t>
            </a:r>
            <a:endParaRPr lang="en-US" sz="1046" dirty="0"/>
          </a:p>
        </p:txBody>
      </p:sp>
      <p:sp>
        <p:nvSpPr>
          <p:cNvPr id="12" name="Text 9"/>
          <p:cNvSpPr/>
          <p:nvPr/>
        </p:nvSpPr>
        <p:spPr>
          <a:xfrm>
            <a:off x="285750" y="4350544"/>
            <a:ext cx="417909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Discuter des adaptations nécessaires pour le contexte local</a:t>
            </a:r>
            <a:endParaRPr lang="en-US" sz="1046" dirty="0"/>
          </a:p>
        </p:txBody>
      </p:sp>
      <p:sp>
        <p:nvSpPr>
          <p:cNvPr id="13" name="Shape 10"/>
          <p:cNvSpPr/>
          <p:nvPr/>
        </p:nvSpPr>
        <p:spPr>
          <a:xfrm>
            <a:off x="4679156" y="1493044"/>
            <a:ext cx="4179094" cy="2857500"/>
          </a:xfrm>
          <a:prstGeom prst="rect">
            <a:avLst/>
          </a:prstGeom>
          <a:solidFill>
            <a:srgbClr val="FFFFFF">
              <a:alpha val="10000"/>
            </a:srgbClr>
          </a:solidFill>
          <a:ln/>
        </p:spPr>
      </p:sp>
      <p:sp>
        <p:nvSpPr>
          <p:cNvPr id="14" name="Shape 11"/>
          <p:cNvSpPr/>
          <p:nvPr/>
        </p:nvSpPr>
        <p:spPr>
          <a:xfrm>
            <a:off x="4822031" y="1635919"/>
            <a:ext cx="644221" cy="328613"/>
          </a:xfrm>
          <a:prstGeom prst="rect">
            <a:avLst/>
          </a:prstGeom>
          <a:solidFill>
            <a:srgbClr val="FF7E00">
              <a:alpha val="30000"/>
            </a:srgbClr>
          </a:solidFill>
          <a:ln/>
        </p:spPr>
      </p:sp>
      <p:sp>
        <p:nvSpPr>
          <p:cNvPr id="15" name="Shape 12"/>
          <p:cNvSpPr/>
          <p:nvPr/>
        </p:nvSpPr>
        <p:spPr>
          <a:xfrm>
            <a:off x="4822031" y="1950244"/>
            <a:ext cx="644221" cy="14288"/>
          </a:xfrm>
          <a:prstGeom prst="rect">
            <a:avLst/>
          </a:prstGeom>
          <a:solidFill>
            <a:srgbClr val="FF7E00"/>
          </a:solidFill>
          <a:ln/>
        </p:spPr>
      </p:sp>
      <p:sp>
        <p:nvSpPr>
          <p:cNvPr id="16" name="Text 13"/>
          <p:cNvSpPr/>
          <p:nvPr/>
        </p:nvSpPr>
        <p:spPr>
          <a:xfrm>
            <a:off x="4822031" y="1635919"/>
            <a:ext cx="644221" cy="328613"/>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Avatar</a:t>
            </a:r>
            <a:endParaRPr lang="en-US" sz="837" dirty="0"/>
          </a:p>
        </p:txBody>
      </p:sp>
      <p:sp>
        <p:nvSpPr>
          <p:cNvPr id="17" name="Shape 14"/>
          <p:cNvSpPr/>
          <p:nvPr/>
        </p:nvSpPr>
        <p:spPr>
          <a:xfrm>
            <a:off x="5501971" y="1635919"/>
            <a:ext cx="516527" cy="314325"/>
          </a:xfrm>
          <a:prstGeom prst="rect">
            <a:avLst/>
          </a:prstGeom>
          <a:solidFill>
            <a:srgbClr val="FFFFFF">
              <a:alpha val="10000"/>
            </a:srgbClr>
          </a:solidFill>
          <a:ln/>
        </p:spPr>
      </p:sp>
      <p:sp>
        <p:nvSpPr>
          <p:cNvPr id="18" name="Text 15"/>
          <p:cNvSpPr/>
          <p:nvPr/>
        </p:nvSpPr>
        <p:spPr>
          <a:xfrm>
            <a:off x="5501971" y="1635919"/>
            <a:ext cx="516527" cy="314325"/>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Voix</a:t>
            </a:r>
            <a:endParaRPr lang="en-US" sz="837" dirty="0"/>
          </a:p>
        </p:txBody>
      </p:sp>
      <p:sp>
        <p:nvSpPr>
          <p:cNvPr id="19" name="Shape 16"/>
          <p:cNvSpPr/>
          <p:nvPr/>
        </p:nvSpPr>
        <p:spPr>
          <a:xfrm>
            <a:off x="6054217" y="1635919"/>
            <a:ext cx="636547" cy="314325"/>
          </a:xfrm>
          <a:prstGeom prst="rect">
            <a:avLst/>
          </a:prstGeom>
          <a:solidFill>
            <a:srgbClr val="FFFFFF">
              <a:alpha val="10000"/>
            </a:srgbClr>
          </a:solidFill>
          <a:ln/>
        </p:spPr>
      </p:sp>
      <p:sp>
        <p:nvSpPr>
          <p:cNvPr id="20" name="Text 17"/>
          <p:cNvSpPr/>
          <p:nvPr/>
        </p:nvSpPr>
        <p:spPr>
          <a:xfrm>
            <a:off x="6054217" y="1635919"/>
            <a:ext cx="636547" cy="314325"/>
          </a:xfrm>
          <a:prstGeom prst="rect">
            <a:avLst/>
          </a:prstGeom>
          <a:noFill/>
          <a:ln/>
        </p:spPr>
        <p:txBody>
          <a:bodyPr wrap="square" lIns="170053" tIns="85090" rIns="170053" bIns="8509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Image</a:t>
            </a:r>
            <a:endParaRPr lang="en-US" sz="837" dirty="0"/>
          </a:p>
        </p:txBody>
      </p:sp>
      <p:sp>
        <p:nvSpPr>
          <p:cNvPr id="21" name="Shape 18"/>
          <p:cNvSpPr/>
          <p:nvPr/>
        </p:nvSpPr>
        <p:spPr>
          <a:xfrm>
            <a:off x="4822031" y="2057400"/>
            <a:ext cx="3893344" cy="2357438"/>
          </a:xfrm>
          <a:prstGeom prst="rect">
            <a:avLst/>
          </a:prstGeom>
          <a:solidFill>
            <a:srgbClr val="FFFFFF">
              <a:alpha val="5000"/>
            </a:srgbClr>
          </a:solidFill>
          <a:ln/>
        </p:spPr>
      </p:sp>
      <p:sp>
        <p:nvSpPr>
          <p:cNvPr id="22" name="Text 19"/>
          <p:cNvSpPr/>
          <p:nvPr/>
        </p:nvSpPr>
        <p:spPr>
          <a:xfrm>
            <a:off x="4929188" y="2164556"/>
            <a:ext cx="1364456" cy="150019"/>
          </a:xfrm>
          <a:prstGeom prst="rect">
            <a:avLst/>
          </a:prstGeom>
          <a:noFill/>
          <a:ln/>
        </p:spPr>
        <p:txBody>
          <a:bodyPr wrap="none" lIns="0" tIns="0" rIns="0" bIns="0" rtlCol="0" anchor="ctr">
            <a:spAutoFit/>
          </a:bodyPr>
          <a:lstStyle/>
          <a:p>
            <a:pPr indent="0" marL="0">
              <a:buNone/>
            </a:pPr>
            <a:r>
              <a:rPr lang="en-US" sz="732" dirty="0">
                <a:solidFill>
                  <a:srgbClr val="FFFFFF">
                    <a:alpha val="80000"/>
                  </a:srgbClr>
                </a:solidFill>
                <a:latin typeface="Noto Sans" pitchFamily="34" charset="0"/>
                <a:ea typeface="Noto Sans" pitchFamily="34" charset="-122"/>
                <a:cs typeface="Noto Sans" pitchFamily="34" charset="-120"/>
              </a:rPr>
              <a:t>Style d'avatar:</a:t>
            </a:r>
            <a:endParaRPr lang="en-US" sz="732" dirty="0"/>
          </a:p>
        </p:txBody>
      </p:sp>
      <p:sp>
        <p:nvSpPr>
          <p:cNvPr id="23" name="Shape 20"/>
          <p:cNvSpPr/>
          <p:nvPr/>
        </p:nvSpPr>
        <p:spPr>
          <a:xfrm>
            <a:off x="4929188" y="2350294"/>
            <a:ext cx="1364456" cy="278606"/>
          </a:xfrm>
          <a:prstGeom prst="rect">
            <a:avLst/>
          </a:prstGeom>
          <a:solidFill>
            <a:srgbClr val="000000">
              <a:alpha val="20000"/>
            </a:srgbClr>
          </a:solidFill>
          <a:ln w="99">
            <a:solidFill>
              <a:srgbClr val="FFFFFF">
                <a:alpha val="30000"/>
              </a:srgbClr>
            </a:solidFill>
            <a:prstDash val="solid"/>
          </a:ln>
        </p:spPr>
      </p:sp>
      <p:sp>
        <p:nvSpPr>
          <p:cNvPr id="24" name="Text 21"/>
          <p:cNvSpPr/>
          <p:nvPr/>
        </p:nvSpPr>
        <p:spPr>
          <a:xfrm>
            <a:off x="4929188" y="2721769"/>
            <a:ext cx="1364456" cy="150019"/>
          </a:xfrm>
          <a:prstGeom prst="rect">
            <a:avLst/>
          </a:prstGeom>
          <a:noFill/>
          <a:ln/>
        </p:spPr>
        <p:txBody>
          <a:bodyPr wrap="none" lIns="0" tIns="0" rIns="0" bIns="0" rtlCol="0" anchor="ctr">
            <a:spAutoFit/>
          </a:bodyPr>
          <a:lstStyle/>
          <a:p>
            <a:pPr indent="0" marL="0">
              <a:buNone/>
            </a:pPr>
            <a:r>
              <a:rPr lang="en-US" sz="732" dirty="0">
                <a:solidFill>
                  <a:srgbClr val="FFFFFF">
                    <a:alpha val="80000"/>
                  </a:srgbClr>
                </a:solidFill>
                <a:latin typeface="Noto Sans" pitchFamily="34" charset="0"/>
                <a:ea typeface="Noto Sans" pitchFamily="34" charset="-122"/>
                <a:cs typeface="Noto Sans" pitchFamily="34" charset="-120"/>
              </a:rPr>
              <a:t>Langue:</a:t>
            </a:r>
            <a:endParaRPr lang="en-US" sz="732" dirty="0"/>
          </a:p>
        </p:txBody>
      </p:sp>
      <p:sp>
        <p:nvSpPr>
          <p:cNvPr id="25" name="Shape 22"/>
          <p:cNvSpPr/>
          <p:nvPr/>
        </p:nvSpPr>
        <p:spPr>
          <a:xfrm>
            <a:off x="4929188" y="2907506"/>
            <a:ext cx="1364456" cy="278606"/>
          </a:xfrm>
          <a:prstGeom prst="rect">
            <a:avLst/>
          </a:prstGeom>
          <a:solidFill>
            <a:srgbClr val="000000">
              <a:alpha val="20000"/>
            </a:srgbClr>
          </a:solidFill>
          <a:ln w="99">
            <a:solidFill>
              <a:srgbClr val="FFFFFF">
                <a:alpha val="30000"/>
              </a:srgbClr>
            </a:solidFill>
            <a:prstDash val="solid"/>
          </a:ln>
        </p:spPr>
      </p:sp>
      <p:sp>
        <p:nvSpPr>
          <p:cNvPr id="26" name="Text 23"/>
          <p:cNvSpPr/>
          <p:nvPr/>
        </p:nvSpPr>
        <p:spPr>
          <a:xfrm>
            <a:off x="4929188" y="3278981"/>
            <a:ext cx="1364456" cy="150019"/>
          </a:xfrm>
          <a:prstGeom prst="rect">
            <a:avLst/>
          </a:prstGeom>
          <a:noFill/>
          <a:ln/>
        </p:spPr>
        <p:txBody>
          <a:bodyPr wrap="none" lIns="0" tIns="0" rIns="0" bIns="0" rtlCol="0" anchor="ctr">
            <a:spAutoFit/>
          </a:bodyPr>
          <a:lstStyle/>
          <a:p>
            <a:pPr indent="0" marL="0">
              <a:buNone/>
            </a:pPr>
            <a:r>
              <a:rPr lang="en-US" sz="732" dirty="0">
                <a:solidFill>
                  <a:srgbClr val="FFFFFF">
                    <a:alpha val="80000"/>
                  </a:srgbClr>
                </a:solidFill>
                <a:latin typeface="Noto Sans" pitchFamily="34" charset="0"/>
                <a:ea typeface="Noto Sans" pitchFamily="34" charset="-122"/>
                <a:cs typeface="Noto Sans" pitchFamily="34" charset="-120"/>
              </a:rPr>
              <a:t>Message:</a:t>
            </a:r>
            <a:endParaRPr lang="en-US" sz="732" dirty="0"/>
          </a:p>
        </p:txBody>
      </p:sp>
      <p:sp>
        <p:nvSpPr>
          <p:cNvPr id="27" name="Shape 24"/>
          <p:cNvSpPr/>
          <p:nvPr/>
        </p:nvSpPr>
        <p:spPr>
          <a:xfrm>
            <a:off x="4929188" y="3464719"/>
            <a:ext cx="1364456" cy="578644"/>
          </a:xfrm>
          <a:prstGeom prst="rect">
            <a:avLst/>
          </a:prstGeom>
          <a:solidFill>
            <a:srgbClr val="000000">
              <a:alpha val="20000"/>
            </a:srgbClr>
          </a:solidFill>
          <a:ln w="99">
            <a:solidFill>
              <a:srgbClr val="FFFFFF">
                <a:alpha val="30000"/>
              </a:srgbClr>
            </a:solidFill>
            <a:prstDash val="solid"/>
          </a:ln>
        </p:spPr>
      </p:sp>
      <p:sp>
        <p:nvSpPr>
          <p:cNvPr id="28" name="Text 25"/>
          <p:cNvSpPr/>
          <p:nvPr/>
        </p:nvSpPr>
        <p:spPr>
          <a:xfrm>
            <a:off x="4929188" y="3464719"/>
            <a:ext cx="1364456" cy="578644"/>
          </a:xfrm>
          <a:prstGeom prst="rect">
            <a:avLst/>
          </a:prstGeom>
          <a:noFill/>
          <a:ln/>
        </p:spPr>
        <p:txBody>
          <a:bodyPr wrap="square" lIns="68072" tIns="68072" rIns="68072" bIns="68072" rtlCol="0" anchor="ctr">
            <a:spAutoFit/>
          </a:bodyPr>
          <a:lstStyle/>
          <a:p>
            <a:pPr indent="0" marL="0">
              <a:buNone/>
            </a:pPr>
            <a:r>
              <a:rPr lang="en-US" sz="732" dirty="0">
                <a:solidFill>
                  <a:srgbClr val="FFFFFF"/>
                </a:solidFill>
                <a:latin typeface="Noto Sans" pitchFamily="34" charset="0"/>
                <a:ea typeface="Noto Sans" pitchFamily="34" charset="-122"/>
                <a:cs typeface="Noto Sans" pitchFamily="34" charset="-120"/>
              </a:rPr>
              <a:t>Bienvenue au séminaire sur l'intelligence artificielle au Togo!</a:t>
            </a:r>
            <a:endParaRPr lang="en-US" sz="732" dirty="0"/>
          </a:p>
        </p:txBody>
      </p:sp>
      <p:sp>
        <p:nvSpPr>
          <p:cNvPr id="29" name="Shape 26"/>
          <p:cNvSpPr/>
          <p:nvPr/>
        </p:nvSpPr>
        <p:spPr>
          <a:xfrm>
            <a:off x="4929188" y="4250531"/>
            <a:ext cx="1093050" cy="285750"/>
          </a:xfrm>
          <a:prstGeom prst="rect">
            <a:avLst/>
          </a:prstGeom>
          <a:solidFill>
            <a:srgbClr val="FF7E00"/>
          </a:solidFill>
          <a:ln/>
        </p:spPr>
      </p:sp>
      <p:sp>
        <p:nvSpPr>
          <p:cNvPr id="30" name="Text 27"/>
          <p:cNvSpPr/>
          <p:nvPr/>
        </p:nvSpPr>
        <p:spPr>
          <a:xfrm>
            <a:off x="4929188" y="4250531"/>
            <a:ext cx="1093050" cy="285750"/>
          </a:xfrm>
          <a:prstGeom prst="rect">
            <a:avLst/>
          </a:prstGeom>
          <a:noFill/>
          <a:ln/>
        </p:spPr>
        <p:txBody>
          <a:bodyPr wrap="square" lIns="127508" tIns="68072" rIns="127508" bIns="68072" rtlCol="0" anchor="ctr">
            <a:spAutoFit/>
          </a:bodyPr>
          <a:lstStyle/>
          <a:p>
            <a:pPr algn="ctr" indent="0" marL="0">
              <a:buNone/>
            </a:pPr>
            <a:r>
              <a:rPr lang="en-US" sz="837" b="1" dirty="0">
                <a:solidFill>
                  <a:srgbClr val="FFFFFF"/>
                </a:solidFill>
                <a:latin typeface="Noto Sans" pitchFamily="34" charset="0"/>
                <a:ea typeface="Noto Sans" pitchFamily="34" charset="-122"/>
                <a:cs typeface="Noto Sans" pitchFamily="34" charset="-120"/>
              </a:rPr>
              <a:t>Générer l'avatar</a:t>
            </a:r>
            <a:endParaRPr lang="en-US" sz="837" dirty="0"/>
          </a:p>
        </p:txBody>
      </p:sp>
      <p:sp>
        <p:nvSpPr>
          <p:cNvPr id="31" name="Shape 28"/>
          <p:cNvSpPr/>
          <p:nvPr/>
        </p:nvSpPr>
        <p:spPr>
          <a:xfrm>
            <a:off x="6400800" y="2164556"/>
            <a:ext cx="2207419" cy="2143125"/>
          </a:xfrm>
          <a:prstGeom prst="rect">
            <a:avLst/>
          </a:prstGeom>
          <a:solidFill>
            <a:srgbClr val="000000">
              <a:alpha val="20000"/>
            </a:srgbClr>
          </a:solidFill>
          <a:ln/>
        </p:spPr>
      </p:sp>
      <p:pic>
        <p:nvPicPr>
          <p:cNvPr id="32" name="Image 1" descr="preencoded.png">    </p:cNvPr>
          <p:cNvPicPr>
            <a:picLocks noChangeAspect="1"/>
          </p:cNvPicPr>
          <p:nvPr/>
        </p:nvPicPr>
        <p:blipFill>
          <a:blip r:embed="rId2"/>
          <a:stretch>
            <a:fillRect/>
          </a:stretch>
        </p:blipFill>
        <p:spPr>
          <a:xfrm>
            <a:off x="6432947" y="2164556"/>
            <a:ext cx="2143125" cy="2143125"/>
          </a:xfrm>
          <a:prstGeom prst="rect">
            <a:avLst/>
          </a:prstGeom>
        </p:spPr>
      </p:pic>
      <p:sp>
        <p:nvSpPr>
          <p:cNvPr id="33" name="Text 29"/>
          <p:cNvSpPr/>
          <p:nvPr/>
        </p:nvSpPr>
        <p:spPr>
          <a:xfrm>
            <a:off x="285750" y="5279231"/>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34" name="Text 30"/>
          <p:cNvSpPr/>
          <p:nvPr/>
        </p:nvSpPr>
        <p:spPr>
          <a:xfrm>
            <a:off x="8020534" y="5279231"/>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4 - 8/10</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606518"/>
          </a:xfrm>
          <a:prstGeom prst="rect">
            <a:avLst/>
          </a:prstGeom>
        </p:spPr>
      </p:pic>
      <p:sp>
        <p:nvSpPr>
          <p:cNvPr id="3" name="Text 0"/>
          <p:cNvSpPr/>
          <p:nvPr/>
        </p:nvSpPr>
        <p:spPr>
          <a:xfrm>
            <a:off x="285750" y="142875"/>
            <a:ext cx="8572500" cy="385763"/>
          </a:xfrm>
          <a:prstGeom prst="rect">
            <a:avLst/>
          </a:prstGeom>
          <a:noFill/>
          <a:ln/>
        </p:spPr>
        <p:txBody>
          <a:bodyPr wrap="none" lIns="0" tIns="0" rIns="0" bIns="0" rtlCol="0" anchor="ctr">
            <a:spAutoFit/>
          </a:bodyPr>
          <a:lstStyle/>
          <a:p>
            <a:pPr indent="0" marL="0">
              <a:buNone/>
            </a:pPr>
            <a:r>
              <a:rPr lang="en-US" sz="2025" b="1" dirty="0">
                <a:solidFill>
                  <a:srgbClr val="FFFFFF"/>
                </a:solidFill>
                <a:latin typeface="Noto Sans" pitchFamily="34" charset="0"/>
                <a:ea typeface="Noto Sans" pitchFamily="34" charset="-122"/>
                <a:cs typeface="Noto Sans" pitchFamily="34" charset="-120"/>
              </a:rPr>
              <a:t>Exercice: Conception d'Avatars</a:t>
            </a:r>
            <a:endParaRPr lang="en-US" sz="2025" dirty="0"/>
          </a:p>
        </p:txBody>
      </p:sp>
      <p:sp>
        <p:nvSpPr>
          <p:cNvPr id="4" name="Shape 1"/>
          <p:cNvSpPr/>
          <p:nvPr/>
        </p:nvSpPr>
        <p:spPr>
          <a:xfrm>
            <a:off x="285750" y="957263"/>
            <a:ext cx="4179094" cy="1335881"/>
          </a:xfrm>
          <a:prstGeom prst="rect">
            <a:avLst/>
          </a:prstGeom>
          <a:solidFill>
            <a:srgbClr val="FFFFFF">
              <a:alpha val="10000"/>
            </a:srgbClr>
          </a:solidFill>
          <a:ln/>
        </p:spPr>
      </p:sp>
      <p:sp>
        <p:nvSpPr>
          <p:cNvPr id="5" name="Text 2"/>
          <p:cNvSpPr/>
          <p:nvPr/>
        </p:nvSpPr>
        <p:spPr>
          <a:xfrm>
            <a:off x="428625" y="1100138"/>
            <a:ext cx="389334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Objectif de l'exercice</a:t>
            </a:r>
            <a:endParaRPr lang="en-US" sz="1575" dirty="0"/>
          </a:p>
        </p:txBody>
      </p:sp>
      <p:sp>
        <p:nvSpPr>
          <p:cNvPr id="6" name="Text 3"/>
          <p:cNvSpPr/>
          <p:nvPr/>
        </p:nvSpPr>
        <p:spPr>
          <a:xfrm>
            <a:off x="428625" y="1507331"/>
            <a:ext cx="3893344" cy="642938"/>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Concevoir un avatar virtuel adapté à un cas d'usage spécifique au Togo, en tenant compte des considérations culturelles, linguistiques et pratiques locales.</a:t>
            </a:r>
            <a:endParaRPr lang="en-US" sz="1046" dirty="0"/>
          </a:p>
        </p:txBody>
      </p:sp>
      <p:sp>
        <p:nvSpPr>
          <p:cNvPr id="7" name="Text 4"/>
          <p:cNvSpPr/>
          <p:nvPr/>
        </p:nvSpPr>
        <p:spPr>
          <a:xfrm>
            <a:off x="285750" y="2507456"/>
            <a:ext cx="4179094" cy="300038"/>
          </a:xfrm>
          <a:prstGeom prst="rect">
            <a:avLst/>
          </a:prstGeom>
          <a:noFill/>
          <a:ln/>
        </p:spPr>
        <p:txBody>
          <a:bodyPr wrap="none" lIns="0" tIns="0" rIns="0" bIns="0" rtlCol="0" anchor="ctr">
            <a:spAutoFit/>
          </a:bodyPr>
          <a:lstStyle/>
          <a:p>
            <a:pPr indent="0" marL="0">
              <a:buNone/>
            </a:pPr>
            <a:r>
              <a:rPr lang="en-US" sz="1575" dirty="0">
                <a:solidFill>
                  <a:srgbClr val="FF7E00"/>
                </a:solidFill>
                <a:latin typeface="Noto Sans" pitchFamily="34" charset="0"/>
                <a:ea typeface="Noto Sans" pitchFamily="34" charset="-122"/>
                <a:cs typeface="Noto Sans" pitchFamily="34" charset="-120"/>
              </a:rPr>
              <a:t>Instructions</a:t>
            </a:r>
            <a:endParaRPr lang="en-US" sz="1575" dirty="0"/>
          </a:p>
        </p:txBody>
      </p:sp>
      <p:sp>
        <p:nvSpPr>
          <p:cNvPr id="8" name="Text 5"/>
          <p:cNvSpPr/>
          <p:nvPr/>
        </p:nvSpPr>
        <p:spPr>
          <a:xfrm>
            <a:off x="285750" y="2950369"/>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Former des groupes de 3-4 personnes</a:t>
            </a:r>
            <a:endParaRPr lang="en-US" sz="1046" dirty="0"/>
          </a:p>
        </p:txBody>
      </p:sp>
      <p:sp>
        <p:nvSpPr>
          <p:cNvPr id="9" name="Text 6"/>
          <p:cNvSpPr/>
          <p:nvPr/>
        </p:nvSpPr>
        <p:spPr>
          <a:xfrm>
            <a:off x="285750" y="3300413"/>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Choisir un scénario parmi les options proposées</a:t>
            </a:r>
            <a:endParaRPr lang="en-US" sz="1046" dirty="0"/>
          </a:p>
        </p:txBody>
      </p:sp>
      <p:sp>
        <p:nvSpPr>
          <p:cNvPr id="10" name="Text 7"/>
          <p:cNvSpPr/>
          <p:nvPr/>
        </p:nvSpPr>
        <p:spPr>
          <a:xfrm>
            <a:off x="285750" y="3650456"/>
            <a:ext cx="417909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Définir les caractéristiques de l'avatar (apparence, voix, personnalité)</a:t>
            </a:r>
            <a:endParaRPr lang="en-US" sz="1046" dirty="0"/>
          </a:p>
        </p:txBody>
      </p:sp>
      <p:sp>
        <p:nvSpPr>
          <p:cNvPr id="11" name="Text 8"/>
          <p:cNvSpPr/>
          <p:nvPr/>
        </p:nvSpPr>
        <p:spPr>
          <a:xfrm>
            <a:off x="285750" y="4186238"/>
            <a:ext cx="4179094" cy="242888"/>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Déterminer les fonctionnalités clés et les cas d'usage</a:t>
            </a:r>
            <a:endParaRPr lang="en-US" sz="1046" dirty="0"/>
          </a:p>
        </p:txBody>
      </p:sp>
      <p:sp>
        <p:nvSpPr>
          <p:cNvPr id="12" name="Text 9"/>
          <p:cNvSpPr/>
          <p:nvPr/>
        </p:nvSpPr>
        <p:spPr>
          <a:xfrm>
            <a:off x="285750" y="4536281"/>
            <a:ext cx="4179094" cy="428625"/>
          </a:xfrm>
          <a:prstGeom prst="rect">
            <a:avLst/>
          </a:prstGeom>
          <a:noFill/>
          <a:ln/>
        </p:spPr>
        <p:txBody>
          <a:bodyPr wrap="squar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Présenter votre concept au reste du groupe (5 minutes par équipe)</a:t>
            </a:r>
            <a:endParaRPr lang="en-US" sz="1046" dirty="0"/>
          </a:p>
        </p:txBody>
      </p:sp>
      <p:sp>
        <p:nvSpPr>
          <p:cNvPr id="13" name="Shape 10"/>
          <p:cNvSpPr/>
          <p:nvPr/>
        </p:nvSpPr>
        <p:spPr>
          <a:xfrm>
            <a:off x="285750" y="5107781"/>
            <a:ext cx="4179094" cy="798649"/>
          </a:xfrm>
          <a:prstGeom prst="rect">
            <a:avLst/>
          </a:prstGeom>
          <a:solidFill>
            <a:srgbClr val="68D391">
              <a:alpha val="10000"/>
            </a:srgbClr>
          </a:solidFill>
          <a:ln/>
        </p:spPr>
      </p:sp>
      <p:sp>
        <p:nvSpPr>
          <p:cNvPr id="14" name="Shape 11"/>
          <p:cNvSpPr/>
          <p:nvPr/>
        </p:nvSpPr>
        <p:spPr>
          <a:xfrm>
            <a:off x="285750" y="5107781"/>
            <a:ext cx="28575" cy="798649"/>
          </a:xfrm>
          <a:prstGeom prst="rect">
            <a:avLst/>
          </a:prstGeom>
          <a:solidFill>
            <a:srgbClr val="68D391"/>
          </a:solidFill>
          <a:ln/>
        </p:spPr>
      </p:sp>
      <p:sp>
        <p:nvSpPr>
          <p:cNvPr id="15" name="Text 12"/>
          <p:cNvSpPr/>
          <p:nvPr/>
        </p:nvSpPr>
        <p:spPr>
          <a:xfrm>
            <a:off x="392906" y="5214938"/>
            <a:ext cx="3964781" cy="192881"/>
          </a:xfrm>
          <a:prstGeom prst="rect">
            <a:avLst/>
          </a:prstGeom>
          <a:noFill/>
          <a:ln/>
        </p:spPr>
        <p:txBody>
          <a:bodyPr wrap="none" lIns="0" tIns="0" rIns="0" bIns="0" rtlCol="0" anchor="ctr">
            <a:spAutoFit/>
          </a:bodyPr>
          <a:lstStyle/>
          <a:p>
            <a:pPr indent="0" marL="0">
              <a:buNone/>
            </a:pPr>
            <a:r>
              <a:rPr lang="en-US" sz="942" dirty="0">
                <a:solidFill>
                  <a:srgbClr val="68D391"/>
                </a:solidFill>
                <a:latin typeface="Noto Sans" pitchFamily="34" charset="0"/>
                <a:ea typeface="Noto Sans" pitchFamily="34" charset="-122"/>
                <a:cs typeface="Noto Sans" pitchFamily="34" charset="-120"/>
              </a:rPr>
              <a:t>Temps alloué</a:t>
            </a:r>
            <a:endParaRPr lang="en-US" sz="942" dirty="0"/>
          </a:p>
        </p:txBody>
      </p:sp>
      <p:sp>
        <p:nvSpPr>
          <p:cNvPr id="16" name="Text 13"/>
          <p:cNvSpPr/>
          <p:nvPr/>
        </p:nvSpPr>
        <p:spPr>
          <a:xfrm>
            <a:off x="392906" y="5479256"/>
            <a:ext cx="3964781" cy="320018"/>
          </a:xfrm>
          <a:prstGeom prst="rect">
            <a:avLst/>
          </a:prstGeom>
          <a:noFill/>
          <a:ln/>
        </p:spPr>
        <p:txBody>
          <a:bodyPr wrap="squar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30 minutes pour la conception en groupe, suivies de présentations de 5 minutes par équipe.</a:t>
            </a:r>
            <a:endParaRPr lang="en-US" sz="837" dirty="0"/>
          </a:p>
        </p:txBody>
      </p:sp>
      <p:sp>
        <p:nvSpPr>
          <p:cNvPr id="17" name="Shape 14"/>
          <p:cNvSpPr/>
          <p:nvPr/>
        </p:nvSpPr>
        <p:spPr>
          <a:xfrm>
            <a:off x="4679156" y="2003096"/>
            <a:ext cx="4179094" cy="2857500"/>
          </a:xfrm>
          <a:prstGeom prst="rect">
            <a:avLst/>
          </a:prstGeom>
          <a:solidFill>
            <a:srgbClr val="FFFFFF">
              <a:alpha val="10000"/>
            </a:srgbClr>
          </a:solidFill>
          <a:ln/>
        </p:spPr>
      </p:sp>
      <p:sp>
        <p:nvSpPr>
          <p:cNvPr id="18" name="Text 15"/>
          <p:cNvSpPr/>
          <p:nvPr/>
        </p:nvSpPr>
        <p:spPr>
          <a:xfrm>
            <a:off x="4822031" y="2145971"/>
            <a:ext cx="3893344" cy="257175"/>
          </a:xfrm>
          <a:prstGeom prst="rect">
            <a:avLst/>
          </a:prstGeom>
          <a:noFill/>
          <a:ln/>
        </p:spPr>
        <p:txBody>
          <a:bodyPr wrap="none" lIns="0" tIns="0" rIns="0" bIns="0" rtlCol="0" anchor="ctr">
            <a:spAutoFit/>
          </a:bodyPr>
          <a:lstStyle/>
          <a:p>
            <a:pPr indent="0" marL="0">
              <a:buNone/>
            </a:pPr>
            <a:r>
              <a:rPr lang="en-US" sz="1350" dirty="0">
                <a:solidFill>
                  <a:srgbClr val="FF7E00"/>
                </a:solidFill>
                <a:latin typeface="Noto Sans" pitchFamily="34" charset="0"/>
                <a:ea typeface="Noto Sans" pitchFamily="34" charset="-122"/>
                <a:cs typeface="Noto Sans" pitchFamily="34" charset="-120"/>
              </a:rPr>
              <a:t>Scénarios disponibles</a:t>
            </a:r>
            <a:endParaRPr lang="en-US" sz="1350" dirty="0"/>
          </a:p>
        </p:txBody>
      </p:sp>
      <p:sp>
        <p:nvSpPr>
          <p:cNvPr id="19" name="Shape 16"/>
          <p:cNvSpPr/>
          <p:nvPr/>
        </p:nvSpPr>
        <p:spPr>
          <a:xfrm>
            <a:off x="4822031" y="2546021"/>
            <a:ext cx="3893344" cy="664369"/>
          </a:xfrm>
          <a:prstGeom prst="rect">
            <a:avLst/>
          </a:prstGeom>
          <a:solidFill>
            <a:srgbClr val="68D391">
              <a:alpha val="20000"/>
            </a:srgbClr>
          </a:solidFill>
          <a:ln w="99">
            <a:solidFill>
              <a:srgbClr val="68D391"/>
            </a:solidFill>
            <a:prstDash val="solid"/>
          </a:ln>
        </p:spPr>
      </p:sp>
      <p:sp>
        <p:nvSpPr>
          <p:cNvPr id="20" name="Shape 17"/>
          <p:cNvSpPr/>
          <p:nvPr/>
        </p:nvSpPr>
        <p:spPr>
          <a:xfrm>
            <a:off x="4893469" y="2692468"/>
            <a:ext cx="230414" cy="357188"/>
          </a:xfrm>
          <a:prstGeom prst="roundRect">
            <a:avLst/>
          </a:prstGeom>
          <a:solidFill>
            <a:srgbClr val="4299E1"/>
          </a:solidFill>
          <a:ln/>
        </p:spPr>
      </p:sp>
      <p:pic>
        <p:nvPicPr>
          <p:cNvPr id="21" name="Image 1" descr="preencoded.png">    </p:cNvPr>
          <p:cNvPicPr>
            <a:picLocks noChangeAspect="1"/>
          </p:cNvPicPr>
          <p:nvPr/>
        </p:nvPicPr>
        <p:blipFill>
          <a:blip r:embed="rId2"/>
          <a:stretch>
            <a:fillRect/>
          </a:stretch>
        </p:blipFill>
        <p:spPr>
          <a:xfrm>
            <a:off x="4912221" y="2785337"/>
            <a:ext cx="192881" cy="171450"/>
          </a:xfrm>
          <a:prstGeom prst="rect">
            <a:avLst/>
          </a:prstGeom>
        </p:spPr>
      </p:pic>
      <p:sp>
        <p:nvSpPr>
          <p:cNvPr id="22" name="Text 18"/>
          <p:cNvSpPr/>
          <p:nvPr/>
        </p:nvSpPr>
        <p:spPr>
          <a:xfrm>
            <a:off x="5231039" y="2617459"/>
            <a:ext cx="3412899" cy="171450"/>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Assistant santé rural</a:t>
            </a:r>
            <a:endParaRPr lang="en-US" sz="837" dirty="0"/>
          </a:p>
        </p:txBody>
      </p:sp>
      <p:sp>
        <p:nvSpPr>
          <p:cNvPr id="23" name="Text 19"/>
          <p:cNvSpPr/>
          <p:nvPr/>
        </p:nvSpPr>
        <p:spPr>
          <a:xfrm>
            <a:off x="5231039" y="2824628"/>
            <a:ext cx="3412899" cy="300038"/>
          </a:xfrm>
          <a:prstGeom prst="rect">
            <a:avLst/>
          </a:prstGeom>
          <a:noFill/>
          <a:ln/>
        </p:spPr>
        <p:txBody>
          <a:bodyPr wrap="square" lIns="0" tIns="0" rIns="0" bIns="0" rtlCol="0" anchor="ctr">
            <a:spAutoFit/>
          </a:bodyPr>
          <a:lstStyle/>
          <a:p>
            <a:pPr indent="0" marL="0">
              <a:buNone/>
            </a:pPr>
            <a:r>
              <a:rPr lang="en-US" sz="732" dirty="0">
                <a:solidFill>
                  <a:srgbClr val="FFFFFF">
                    <a:alpha val="70000"/>
                  </a:srgbClr>
                </a:solidFill>
                <a:latin typeface="Noto Sans" pitchFamily="34" charset="0"/>
                <a:ea typeface="Noto Sans" pitchFamily="34" charset="-122"/>
                <a:cs typeface="Noto Sans" pitchFamily="34" charset="-120"/>
              </a:rPr>
              <a:t>Avatar pour aider les communautés rurales à accéder aux informations médicales de base et aux premiers soins.</a:t>
            </a:r>
            <a:endParaRPr lang="en-US" sz="732" dirty="0"/>
          </a:p>
        </p:txBody>
      </p:sp>
      <p:sp>
        <p:nvSpPr>
          <p:cNvPr id="24" name="Shape 20"/>
          <p:cNvSpPr/>
          <p:nvPr/>
        </p:nvSpPr>
        <p:spPr>
          <a:xfrm>
            <a:off x="4822031" y="3267540"/>
            <a:ext cx="3893344" cy="650081"/>
          </a:xfrm>
          <a:prstGeom prst="rect">
            <a:avLst/>
          </a:prstGeom>
          <a:solidFill>
            <a:srgbClr val="FFFFFF">
              <a:alpha val="5000"/>
            </a:srgbClr>
          </a:solidFill>
          <a:ln/>
        </p:spPr>
      </p:sp>
      <p:sp>
        <p:nvSpPr>
          <p:cNvPr id="25" name="Shape 21"/>
          <p:cNvSpPr/>
          <p:nvPr/>
        </p:nvSpPr>
        <p:spPr>
          <a:xfrm>
            <a:off x="4893469" y="3413987"/>
            <a:ext cx="247799" cy="357188"/>
          </a:xfrm>
          <a:prstGeom prst="roundRect">
            <a:avLst/>
          </a:prstGeom>
          <a:solidFill>
            <a:srgbClr val="F6AD55"/>
          </a:solidFill>
          <a:ln/>
        </p:spPr>
      </p:sp>
      <p:pic>
        <p:nvPicPr>
          <p:cNvPr id="26" name="Image 2" descr="preencoded.png">    </p:cNvPr>
          <p:cNvPicPr>
            <a:picLocks noChangeAspect="1"/>
          </p:cNvPicPr>
          <p:nvPr/>
        </p:nvPicPr>
        <p:blipFill>
          <a:blip r:embed="rId3"/>
          <a:stretch>
            <a:fillRect/>
          </a:stretch>
        </p:blipFill>
        <p:spPr>
          <a:xfrm>
            <a:off x="4910212" y="3506856"/>
            <a:ext cx="214313" cy="171450"/>
          </a:xfrm>
          <a:prstGeom prst="rect">
            <a:avLst/>
          </a:prstGeom>
        </p:spPr>
      </p:pic>
      <p:sp>
        <p:nvSpPr>
          <p:cNvPr id="27" name="Text 22"/>
          <p:cNvSpPr/>
          <p:nvPr/>
        </p:nvSpPr>
        <p:spPr>
          <a:xfrm>
            <a:off x="5248424" y="3338978"/>
            <a:ext cx="3395514" cy="171450"/>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Tuteur éducatif multilingue</a:t>
            </a:r>
            <a:endParaRPr lang="en-US" sz="837" dirty="0"/>
          </a:p>
        </p:txBody>
      </p:sp>
      <p:sp>
        <p:nvSpPr>
          <p:cNvPr id="28" name="Text 23"/>
          <p:cNvSpPr/>
          <p:nvPr/>
        </p:nvSpPr>
        <p:spPr>
          <a:xfrm>
            <a:off x="5248424" y="3546146"/>
            <a:ext cx="3395514" cy="300038"/>
          </a:xfrm>
          <a:prstGeom prst="rect">
            <a:avLst/>
          </a:prstGeom>
          <a:noFill/>
          <a:ln/>
        </p:spPr>
        <p:txBody>
          <a:bodyPr wrap="square" lIns="0" tIns="0" rIns="0" bIns="0" rtlCol="0" anchor="ctr">
            <a:spAutoFit/>
          </a:bodyPr>
          <a:lstStyle/>
          <a:p>
            <a:pPr indent="0" marL="0">
              <a:buNone/>
            </a:pPr>
            <a:r>
              <a:rPr lang="en-US" sz="732" dirty="0">
                <a:solidFill>
                  <a:srgbClr val="FFFFFF">
                    <a:alpha val="70000"/>
                  </a:srgbClr>
                </a:solidFill>
                <a:latin typeface="Noto Sans" pitchFamily="34" charset="0"/>
                <a:ea typeface="Noto Sans" pitchFamily="34" charset="-122"/>
                <a:cs typeface="Noto Sans" pitchFamily="34" charset="-120"/>
              </a:rPr>
              <a:t>Avatar enseignant capable de communiquer dans les langues locales pour soutenir l'éducation primaire.</a:t>
            </a:r>
            <a:endParaRPr lang="en-US" sz="732" dirty="0"/>
          </a:p>
        </p:txBody>
      </p:sp>
      <p:sp>
        <p:nvSpPr>
          <p:cNvPr id="29" name="Shape 24"/>
          <p:cNvSpPr/>
          <p:nvPr/>
        </p:nvSpPr>
        <p:spPr>
          <a:xfrm>
            <a:off x="4822031" y="3989059"/>
            <a:ext cx="3893344" cy="650081"/>
          </a:xfrm>
          <a:prstGeom prst="rect">
            <a:avLst/>
          </a:prstGeom>
          <a:solidFill>
            <a:srgbClr val="FFFFFF">
              <a:alpha val="5000"/>
            </a:srgbClr>
          </a:solidFill>
          <a:ln/>
        </p:spPr>
      </p:sp>
      <p:sp>
        <p:nvSpPr>
          <p:cNvPr id="30" name="Shape 25"/>
          <p:cNvSpPr/>
          <p:nvPr/>
        </p:nvSpPr>
        <p:spPr>
          <a:xfrm>
            <a:off x="4893469" y="4135506"/>
            <a:ext cx="261333" cy="357188"/>
          </a:xfrm>
          <a:prstGeom prst="roundRect">
            <a:avLst/>
          </a:prstGeom>
          <a:solidFill>
            <a:srgbClr val="68D391"/>
          </a:solidFill>
          <a:ln/>
        </p:spPr>
      </p:sp>
      <p:pic>
        <p:nvPicPr>
          <p:cNvPr id="31" name="Image 3" descr="preencoded.png">    </p:cNvPr>
          <p:cNvPicPr>
            <a:picLocks noChangeAspect="1"/>
          </p:cNvPicPr>
          <p:nvPr/>
        </p:nvPicPr>
        <p:blipFill>
          <a:blip r:embed="rId4"/>
          <a:stretch>
            <a:fillRect/>
          </a:stretch>
        </p:blipFill>
        <p:spPr>
          <a:xfrm>
            <a:off x="4938396" y="4228374"/>
            <a:ext cx="171450" cy="171450"/>
          </a:xfrm>
          <a:prstGeom prst="rect">
            <a:avLst/>
          </a:prstGeom>
        </p:spPr>
      </p:pic>
      <p:sp>
        <p:nvSpPr>
          <p:cNvPr id="32" name="Text 26"/>
          <p:cNvSpPr/>
          <p:nvPr/>
        </p:nvSpPr>
        <p:spPr>
          <a:xfrm>
            <a:off x="5261958" y="4060496"/>
            <a:ext cx="3381980" cy="171450"/>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Conseiller agricole</a:t>
            </a:r>
            <a:endParaRPr lang="en-US" sz="837" dirty="0"/>
          </a:p>
        </p:txBody>
      </p:sp>
      <p:sp>
        <p:nvSpPr>
          <p:cNvPr id="33" name="Text 27"/>
          <p:cNvSpPr/>
          <p:nvPr/>
        </p:nvSpPr>
        <p:spPr>
          <a:xfrm>
            <a:off x="5261958" y="4267665"/>
            <a:ext cx="3381980" cy="300038"/>
          </a:xfrm>
          <a:prstGeom prst="rect">
            <a:avLst/>
          </a:prstGeom>
          <a:noFill/>
          <a:ln/>
        </p:spPr>
        <p:txBody>
          <a:bodyPr wrap="square" lIns="0" tIns="0" rIns="0" bIns="0" rtlCol="0" anchor="ctr">
            <a:spAutoFit/>
          </a:bodyPr>
          <a:lstStyle/>
          <a:p>
            <a:pPr indent="0" marL="0">
              <a:buNone/>
            </a:pPr>
            <a:r>
              <a:rPr lang="en-US" sz="732" dirty="0">
                <a:solidFill>
                  <a:srgbClr val="FFFFFF">
                    <a:alpha val="70000"/>
                  </a:srgbClr>
                </a:solidFill>
                <a:latin typeface="Noto Sans" pitchFamily="34" charset="0"/>
                <a:ea typeface="Noto Sans" pitchFamily="34" charset="-122"/>
                <a:cs typeface="Noto Sans" pitchFamily="34" charset="-120"/>
              </a:rPr>
              <a:t>Avatar pour guider les agriculteurs sur les techniques agricoles durables et la gestion des cultures.</a:t>
            </a:r>
            <a:endParaRPr lang="en-US" sz="732" dirty="0"/>
          </a:p>
        </p:txBody>
      </p:sp>
      <p:sp>
        <p:nvSpPr>
          <p:cNvPr id="34" name="Shape 28"/>
          <p:cNvSpPr/>
          <p:nvPr/>
        </p:nvSpPr>
        <p:spPr>
          <a:xfrm>
            <a:off x="4822031" y="4710578"/>
            <a:ext cx="3893344" cy="650081"/>
          </a:xfrm>
          <a:prstGeom prst="rect">
            <a:avLst/>
          </a:prstGeom>
          <a:solidFill>
            <a:srgbClr val="FFFFFF">
              <a:alpha val="5000"/>
            </a:srgbClr>
          </a:solidFill>
          <a:ln/>
        </p:spPr>
      </p:sp>
      <p:sp>
        <p:nvSpPr>
          <p:cNvPr id="35" name="Shape 29"/>
          <p:cNvSpPr/>
          <p:nvPr/>
        </p:nvSpPr>
        <p:spPr>
          <a:xfrm>
            <a:off x="4893469" y="4857024"/>
            <a:ext cx="276737" cy="357188"/>
          </a:xfrm>
          <a:prstGeom prst="roundRect">
            <a:avLst/>
          </a:prstGeom>
          <a:solidFill>
            <a:srgbClr val="FC8181"/>
          </a:solidFill>
          <a:ln/>
        </p:spPr>
      </p:sp>
      <p:pic>
        <p:nvPicPr>
          <p:cNvPr id="36" name="Image 4" descr="preencoded.png">    </p:cNvPr>
          <p:cNvPicPr>
            <a:picLocks noChangeAspect="1"/>
          </p:cNvPicPr>
          <p:nvPr/>
        </p:nvPicPr>
        <p:blipFill>
          <a:blip r:embed="rId5"/>
          <a:stretch>
            <a:fillRect/>
          </a:stretch>
        </p:blipFill>
        <p:spPr>
          <a:xfrm>
            <a:off x="4946098" y="4949893"/>
            <a:ext cx="171450" cy="171450"/>
          </a:xfrm>
          <a:prstGeom prst="rect">
            <a:avLst/>
          </a:prstGeom>
        </p:spPr>
      </p:pic>
      <p:sp>
        <p:nvSpPr>
          <p:cNvPr id="37" name="Text 30"/>
          <p:cNvSpPr/>
          <p:nvPr/>
        </p:nvSpPr>
        <p:spPr>
          <a:xfrm>
            <a:off x="5277362" y="4782015"/>
            <a:ext cx="3366576" cy="171450"/>
          </a:xfrm>
          <a:prstGeom prst="rect">
            <a:avLst/>
          </a:prstGeom>
          <a:noFill/>
          <a:ln/>
        </p:spPr>
        <p:txBody>
          <a:bodyPr wrap="none" lIns="0" tIns="0" rIns="0" bIns="0" rtlCol="0" anchor="ctr">
            <a:spAutoFit/>
          </a:bodyPr>
          <a:lstStyle/>
          <a:p>
            <a:pPr indent="0" marL="0">
              <a:buNone/>
            </a:pPr>
            <a:r>
              <a:rPr lang="en-US" sz="837" b="1" dirty="0">
                <a:solidFill>
                  <a:srgbClr val="FFFFFF"/>
                </a:solidFill>
                <a:latin typeface="Noto Sans" pitchFamily="34" charset="0"/>
                <a:ea typeface="Noto Sans" pitchFamily="34" charset="-122"/>
                <a:cs typeface="Noto Sans" pitchFamily="34" charset="-120"/>
              </a:rPr>
              <a:t>Guide touristique culturel</a:t>
            </a:r>
            <a:endParaRPr lang="en-US" sz="837" dirty="0"/>
          </a:p>
        </p:txBody>
      </p:sp>
      <p:sp>
        <p:nvSpPr>
          <p:cNvPr id="38" name="Text 31"/>
          <p:cNvSpPr/>
          <p:nvPr/>
        </p:nvSpPr>
        <p:spPr>
          <a:xfrm>
            <a:off x="5277362" y="4989184"/>
            <a:ext cx="3366576" cy="300038"/>
          </a:xfrm>
          <a:prstGeom prst="rect">
            <a:avLst/>
          </a:prstGeom>
          <a:noFill/>
          <a:ln/>
        </p:spPr>
        <p:txBody>
          <a:bodyPr wrap="square" lIns="0" tIns="0" rIns="0" bIns="0" rtlCol="0" anchor="ctr">
            <a:spAutoFit/>
          </a:bodyPr>
          <a:lstStyle/>
          <a:p>
            <a:pPr indent="0" marL="0">
              <a:buNone/>
            </a:pPr>
            <a:r>
              <a:rPr lang="en-US" sz="732" dirty="0">
                <a:solidFill>
                  <a:srgbClr val="FFFFFF">
                    <a:alpha val="70000"/>
                  </a:srgbClr>
                </a:solidFill>
                <a:latin typeface="Noto Sans" pitchFamily="34" charset="0"/>
                <a:ea typeface="Noto Sans" pitchFamily="34" charset="-122"/>
                <a:cs typeface="Noto Sans" pitchFamily="34" charset="-120"/>
              </a:rPr>
              <a:t>Avatar pour présenter le patrimoine culturel togolais aux visiteurs et préserver les traditions.</a:t>
            </a:r>
            <a:endParaRPr lang="en-US" sz="732" dirty="0"/>
          </a:p>
        </p:txBody>
      </p:sp>
      <p:sp>
        <p:nvSpPr>
          <p:cNvPr id="39" name="Shape 32"/>
          <p:cNvSpPr/>
          <p:nvPr/>
        </p:nvSpPr>
        <p:spPr>
          <a:xfrm>
            <a:off x="4822031" y="5503534"/>
            <a:ext cx="3893344" cy="1071563"/>
          </a:xfrm>
          <a:prstGeom prst="rect">
            <a:avLst/>
          </a:prstGeom>
          <a:solidFill>
            <a:srgbClr val="000000">
              <a:alpha val="20000"/>
            </a:srgbClr>
          </a:solidFill>
          <a:ln/>
        </p:spPr>
      </p:sp>
      <p:pic>
        <p:nvPicPr>
          <p:cNvPr id="40" name="Image 5" descr="preencoded.png">    </p:cNvPr>
          <p:cNvPicPr>
            <a:picLocks noChangeAspect="1"/>
          </p:cNvPicPr>
          <p:nvPr/>
        </p:nvPicPr>
        <p:blipFill>
          <a:blip r:embed="rId6"/>
          <a:stretch>
            <a:fillRect/>
          </a:stretch>
        </p:blipFill>
        <p:spPr>
          <a:xfrm>
            <a:off x="4822031" y="5503534"/>
            <a:ext cx="3893344" cy="1071563"/>
          </a:xfrm>
          <a:prstGeom prst="rect">
            <a:avLst/>
          </a:prstGeom>
        </p:spPr>
      </p:pic>
      <p:sp>
        <p:nvSpPr>
          <p:cNvPr id="41" name="Text 33"/>
          <p:cNvSpPr/>
          <p:nvPr/>
        </p:nvSpPr>
        <p:spPr>
          <a:xfrm>
            <a:off x="285750" y="6299336"/>
            <a:ext cx="1039109"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Séminaire IA - Togo</a:t>
            </a:r>
            <a:endParaRPr lang="en-US" sz="837" dirty="0"/>
          </a:p>
        </p:txBody>
      </p:sp>
      <p:sp>
        <p:nvSpPr>
          <p:cNvPr id="42" name="Text 34"/>
          <p:cNvSpPr/>
          <p:nvPr/>
        </p:nvSpPr>
        <p:spPr>
          <a:xfrm>
            <a:off x="8020534" y="6299336"/>
            <a:ext cx="837716" cy="171450"/>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Module 4 - 9/10</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2025-07-17T16:57:57Z</dcterms:created>
  <dcterms:modified xsi:type="dcterms:W3CDTF">2025-07-17T16:57:57Z</dcterms:modified>
</cp:coreProperties>
</file>